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80" r:id="rId3"/>
    <p:sldId id="279" r:id="rId4"/>
    <p:sldId id="276" r:id="rId5"/>
    <p:sldId id="283" r:id="rId6"/>
    <p:sldId id="282" r:id="rId7"/>
    <p:sldId id="278" r:id="rId8"/>
    <p:sldId id="257" r:id="rId9"/>
    <p:sldId id="286" r:id="rId10"/>
    <p:sldId id="284" r:id="rId11"/>
    <p:sldId id="274" r:id="rId12"/>
    <p:sldId id="259" r:id="rId13"/>
    <p:sldId id="261" r:id="rId14"/>
    <p:sldId id="289" r:id="rId15"/>
    <p:sldId id="288" r:id="rId16"/>
    <p:sldId id="287" r:id="rId17"/>
    <p:sldId id="263" r:id="rId18"/>
    <p:sldId id="290" r:id="rId19"/>
    <p:sldId id="291" r:id="rId20"/>
    <p:sldId id="292" r:id="rId21"/>
    <p:sldId id="29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9F00"/>
    <a:srgbClr val="F4B183"/>
    <a:srgbClr val="19B861"/>
    <a:srgbClr val="548235"/>
    <a:srgbClr val="C55A11"/>
    <a:srgbClr val="EB0049"/>
    <a:srgbClr val="0000FF"/>
    <a:srgbClr val="7F7F7F"/>
    <a:srgbClr val="7900D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98" autoAdjust="0"/>
    <p:restoredTop sz="93333" autoAdjust="0"/>
  </p:normalViewPr>
  <p:slideViewPr>
    <p:cSldViewPr snapToGrid="0">
      <p:cViewPr varScale="1">
        <p:scale>
          <a:sx n="150" d="100"/>
          <a:sy n="150" d="100"/>
        </p:scale>
        <p:origin x="728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76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167.44186" units="1/cm"/>
          <inkml:channelProperty channel="Y" name="resolution" value="111.9171" units="1/cm"/>
          <inkml:channelProperty channel="T" name="resolution" value="1" units="1/dev"/>
        </inkml:channelProperties>
      </inkml:inkSource>
      <inkml:timestamp xml:id="ts0" timeString="2024-02-15T08:49:41.43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15557 18159 0,'0'-9'297,"0"-26"-265,0 17-1,0 10 0,0-10-15,0-8-1,0 8 17,0 9-17</inkml:trace>
  <inkml:trace contextRef="#ctx0" brushRef="#br0" timeOffset="1713.13">15566 17815 0,'0'-9'93,"0"1"-61,-9-45-1,9 26-15,-8-8-1,8-9 1,-18-9-1,18 27 17,-18-10-17,10 27 1</inkml:trace>
  <inkml:trace contextRef="#ctx0" brushRef="#br0" timeOffset="2606.56">15557 17127 0,'0'-8'31,"9"-1"0,-9 0-15,0 0 15,0-61-15,-9 25-1,-8-34 1,-1 35 0,1 9-1,17-9 1,0 17 0,0 18-1,0 0 16</inkml:trace>
  <inkml:trace contextRef="#ctx0" brushRef="#br0" timeOffset="3405.86">15513 16475 0,'0'-9'46,"0"0"-30,9-17 15,-9-18-15,0-1 0,0-16-1,0 52 1,0-26-16,0 17 15,0 9 1,0-17 0,0-10-1,0 10 1,0 17 0,0 0-1</inkml:trace>
  <inkml:trace contextRef="#ctx0" brushRef="#br0" timeOffset="4142.85">15496 15840 0,'0'-44'63,"0"-36"-16,9 36-32,-9 0 1,8-18 15,-8 18-15,0 35-1</inkml:trace>
  <inkml:trace contextRef="#ctx0" brushRef="#br0" timeOffset="8305.27">15540 9181 0,'0'9'47,"0"35"-15,0-26-1,0-10 0,-18 54-31</inkml:trace>
  <inkml:trace contextRef="#ctx0" brushRef="#br0" timeOffset="8692.17">15593 10089 0,'0'0'15,"9"0"1,-9 9 0,8 18-1,-8-18-15,0-1 16,0 28-1,0 8 1,0 0 0</inkml:trace>
  <inkml:trace contextRef="#ctx0" brushRef="#br0" timeOffset="9088.03">15628 11104 0,'0'0'15,"0"61"1,0-16-1,0-19 17,0 18-17,-9-17-15</inkml:trace>
  <inkml:trace contextRef="#ctx0" brushRef="#br0" timeOffset="9488.1">15505 12144 0,'0'0'16,"0"18"-1,0-9-15,0 8 16,0 1 0,0 0-1,0-1 1,0 54 0</inkml:trace>
  <inkml:trace contextRef="#ctx0" brushRef="#br0" timeOffset="9855.23">15566 12920 0,'0'0'0,"0"36"15,9-19 17,-9 1-17,0 17 1,0 27 0</inkml:trace>
  <inkml:trace contextRef="#ctx0" brushRef="#br0" timeOffset="10239.17">15540 13891 0,'0'0'0,"0"17"15,0 27 1,0-26 0,0 0-1,0-1 1,0-8-16</inkml:trace>
  <inkml:trace contextRef="#ctx0" brushRef="#br0" timeOffset="10721.89">15496 14579 0,'0'26'31,"0"-52"-31,0 61 15,0-18-15,0-8 16,0 18 0,0-18-16,0 8 15,0 1 1</inkml:trace>
  <inkml:trace contextRef="#ctx0" brushRef="#br0" timeOffset="11172.06">15540 15072 0,'0'27'32,"0"-18"-17,9 17 1,-9 9 46</inkml:trace>
  <inkml:trace contextRef="#ctx0" brushRef="#br0" timeOffset="18539.32">17683 9155 0,'0'8'110,"0"10"-95</inkml:trace>
  <inkml:trace contextRef="#ctx0" brushRef="#br0" timeOffset="18922.25">17868 10222 0,'0'0'0,"0"35"32,0-17-32,0 17 15,-9 35 1,-8 1 0,8 26-1,9-9 1,0-8-1,0-27-15</inkml:trace>
  <inkml:trace contextRef="#ctx0" brushRef="#br0" timeOffset="19238.68">17824 11553 0,'0'71'15,"0"-142"-15,0 221 16,0-114-16,0 34 15,0 27 1,9-26 0,0-9-1,-9 17 1,0-9 0</inkml:trace>
  <inkml:trace contextRef="#ctx0" brushRef="#br0" timeOffset="19505.64">17948 13212 0,'0'26'16,"0"-52"-16,0 61 16,0 0-1,0 0 1,-18 1 0,-17 114-1</inkml:trace>
  <inkml:trace contextRef="#ctx0" brushRef="#br0" timeOffset="19704.86">17842 14049 0,'0'27'15,"0"-54"-15,-9 89 16,-9-9 0,9-9-1</inkml:trace>
  <inkml:trace contextRef="#ctx0" brushRef="#br0" timeOffset="20005.68">17921 14878 0,'0'44'15,"0"-8"1,18 34 0,-9 63-1,-1-72 1,-8 1 0,0-44-1</inkml:trace>
  <inkml:trace contextRef="#ctx0" brushRef="#br0" timeOffset="20259.25">17895 15681 0,'0'0'0,"0"79"15,0 1 1,0-1 0,0-8-1,0-10 1,0 19 0,0-19-1,0-34 1</inkml:trace>
  <inkml:trace contextRef="#ctx0" brushRef="#br0" timeOffset="20521.77">17921 16625 0,'0'0'0,"0"79"16,0-35-16,0-17 16,18 70-1,-1-53-15,1 53 16,17 17 0,-26-61-1,-9-17 1</inkml:trace>
  <inkml:trace contextRef="#ctx0" brushRef="#br0" timeOffset="20739.27">18053 17410 0,'0'0'0,"0"52"15,0-16 1,0-10 0</inkml:trace>
  <inkml:trace contextRef="#ctx0" brushRef="#br0" timeOffset="20875.62">18062 17604 0,'0'0'0,"0"8"16,0 1-1,0 9 1,0 0-16,-9-10 16,1 10-1</inkml:trace>
  <inkml:trace contextRef="#ctx0" brushRef="#br0" timeOffset="21075.04">18027 17833 0,'0'62'32,"0"-124"-32,0 177 15,0-98 1</inkml:trace>
  <inkml:trace contextRef="#ctx0" brushRef="#br0" timeOffset="21272.48">18027 17974 0,'9'0'47,"-9"35"-31</inkml:trace>
  <inkml:trace contextRef="#ctx0" brushRef="#br0" timeOffset="21604.32">18053 18053 0</inkml:trace>
  <inkml:trace contextRef="#ctx0" brushRef="#br0" timeOffset="23639.17">16016 17445 0,'0'17'16,"-9"28"-1,-17-1 1,17 9 0,-9-18-1,-8 9 1,8-18-16,9-17 15,-17 62 1,8-27 0,18-18-1,0 1 1,0-1 0,0 1-1,9-27 79,18-36-63</inkml:trace>
  <inkml:trace contextRef="#ctx0" brushRef="#br0" timeOffset="24405.12">16554 17154 0,'-35'62'16,"8"8"-1,-8 1 1,17-18 15,-8 8-15,-36 28-1,18 16 1,0-16 0,18-45-1,26-27 1,0-8-1,0 9 1,-9-9 0,0-1-1,0 19 1,-9-10 0,18-8-1,-8 9 1,8-9 46,17-53 1,27-9-48</inkml:trace>
  <inkml:trace contextRef="#ctx0" brushRef="#br0" timeOffset="25155.12">17057 17101 0,'0'0'0,"0"35"32,-18 36-17,-44 35 1,1 17 0,-19 1-1,45-63-15,0-17 16,-9 62-1,-18 0 1,44-62 0,18-26-1,-9-1 1,9 1 62,0-9-62,0 0-16,0-1 15,0 1 1,9-9 15,0-9-15</inkml:trace>
  <inkml:trace contextRef="#ctx0" brushRef="#br0" timeOffset="26072.83">17374 17127 0,'0'27'16,"0"35"-1,-9 8 1,-8 9 0,-18 10-1,-1-10 1,-34 45 15,8-19-15,44-43-16,-35 26 15,27-26 1,17-44 0,0 17-1,9-17 1,0 8-1,-8-26 1,8 9 0,44-44 93,-27 17-93,10-17-16</inkml:trace>
  <inkml:trace contextRef="#ctx0" brushRef="#br0" timeOffset="27261.99">17754 17136 0,'0'35'15,"-9"-8"17,9 43-17,0-25 1,-9 7 0,-9 1-1,9-26-15,1-10 16,-10 54-1,-17 8 1,26-52-16,0-1 16,-17 36-1,26-44-15,-18 17 16,-8 0 0,17-8-1,0 8 1,-9 9-1,9-9 17,1 1-17,-1-10 1,9-17-16,-9 0 16,9 8-1,0 1 1,0 0-1,0-10 1,0-16 78</inkml:trace>
  <inkml:trace contextRef="#ctx0" brushRef="#br0" timeOffset="41138.57">13017 18133 0,'0'-18'156,"0"9"-140,0 0-16,0 1 15,0-28 1,0 28-16,0-1 16,0-18-1,0 10-15,0 8 16,0-18 0,0 19-1,-8-10 1,8 0-1,-9 9 17,9 1-17,0-1 1</inkml:trace>
  <inkml:trace contextRef="#ctx0" brushRef="#br0" timeOffset="42921.88">13000 6412 0,'0'53'78,"17"-27"-62,-8 27 0,9 0-1,-9 17 1,-9-17-1,0-35-15</inkml:trace>
  <inkml:trace contextRef="#ctx0" brushRef="#br0" timeOffset="43325.78">13017 7311 0,'0'0'0,"0"36"16,0-1-1,9 9 1,18 9-1,-27 70 17,0-70-32,0 0 15,0 0-15</inkml:trace>
  <inkml:trace contextRef="#ctx0" brushRef="#br0" timeOffset="43892.21">13115 8678 0,'0'9'31,"0"18"-15,0 8 0,8-17-1,-8-10-15,0 1 16,9 0-16</inkml:trace>
  <inkml:trace contextRef="#ctx0" brushRef="#br0" timeOffset="44372.04">13167 9472 0,'0'0'0,"0"9"47,0 0-31,9 44 0,-9-45-16</inkml:trace>
  <inkml:trace contextRef="#ctx0" brushRef="#br0" timeOffset="44804.86">13176 10566 0,'0'0'0,"0"35"16,0-17 0,0 17-1,0-26 32,0 8-47</inkml:trace>
  <inkml:trace contextRef="#ctx0" brushRef="#br0" timeOffset="45238.18">13115 11456 0,'0'0'0,"0"9"16,0 18-1,0-10 1,0 1-16,0 0 31,0 8-15,0-8 0</inkml:trace>
  <inkml:trace contextRef="#ctx0" brushRef="#br0" timeOffset="45589.14">13212 12391 0,'0'0'0,"0"53"15,-9-17 1,0 16 15,9-34-31,0 17 16,0-26-16,-9 35 15,9-26-15,-9 26 0</inkml:trace>
  <inkml:trace contextRef="#ctx0" brushRef="#br0" timeOffset="47121.86">13220 13097 0,'0'44'15,"0"9"16,0-9-31,0 9 16,0 141 0,18-79-1,-9-18 1,-9-53 0,0-27-16</inkml:trace>
  <inkml:trace contextRef="#ctx0" brushRef="#br0" timeOffset="47438.31">13282 14323 0,'0'0'0,"0"70"15,0-34 1,0-10 0,0 18-1,0-26 1,0 17-1,0-26-15,0 17 16,0-8-16</inkml:trace>
  <inkml:trace contextRef="#ctx0" brushRef="#br0" timeOffset="47739.12">13194 15363 0,'-9'45'31,"18"-90"-31,-27 169 16,18-62 0,0 17-1,0-17 1,0-18-16</inkml:trace>
  <inkml:trace contextRef="#ctx0" brushRef="#br0" timeOffset="47972">13176 16131 0,'0'26'31,"0"-17"-31,0-44 0,0 123 16,0-79-16,0 26 15,0 18 1</inkml:trace>
  <inkml:trace contextRef="#ctx0" brushRef="#br0" timeOffset="48254.85">13176 16722 0,'0'0'0,"0"17"16,0 10-1,0-10 1,0 19 0,0-19-1</inkml:trace>
  <inkml:trace contextRef="#ctx0" brushRef="#br0" timeOffset="48672.04">13115 17286 0,'0'0'0,"-18"44"32,18-35-32,0 17 15,0-17 1,0 27 0,-9-1-1,0 0 1,0 18-1,9-18-15</inkml:trace>
  <inkml:trace contextRef="#ctx0" brushRef="#br0" timeOffset="49038.63">13079 17727 0,'0'0'0,"9"18"31,-9 8-15,0-8 0,9-18 30</inkml:trace>
  <inkml:trace contextRef="#ctx0" brushRef="#br0" timeOffset="51155.7">13511 12991 0,'0'26'16,"-8"10"-1,8-1 1,-18 89 15,-17-27-15,17 17-1,18-43 1,0 26 0,0-80-1,0-8 1,0 0-1</inkml:trace>
  <inkml:trace contextRef="#ctx0" brushRef="#br0" timeOffset="51756.07">13767 13697 0,'-17'114'32,"-1"-70"-17,-44 62 1,0 0 0,-79 106-1,71-106 1,52-18-1,18-44 1,0-27-16,0 1 16,0 17-1,-9 1 1,9-10 0,0-8-1</inkml:trace>
  <inkml:trace contextRef="#ctx0" brushRef="#br0" timeOffset="52355.5">14005 14534 0,'0'0'0,"-97"89"16,-9 52 0,62-53-1,27-44-15,-1-26 16,-70 123 0,35-79-1,-26 35-15,-142 132 16,177-123-1,35-62 17,18-27-17,9-17 1,-10 0-16</inkml:trace>
  <inkml:trace contextRef="#ctx0" brushRef="#br0" timeOffset="52988.85">14499 15222 0,'-26'18'31,"-45"26"-15,-202 150-1,26 0 1,-18 9 0,89-71-1,-45 71 1,89-9-1,132-150 1,0-35-16,0 0 16,53-9-1,-27 0-15,19-27 16,-10 1 0</inkml:trace>
  <inkml:trace contextRef="#ctx0" brushRef="#br0" timeOffset="53639">14896 15919 0,'-9'9'16,"-8"26"-1,-89 36 1,-124 87 0,-131 45-1,43-17 1,124-10 0,106-44-1,53 27 1,35-133 15,0-17-15,0 0 15,0 9-15,0-9-1,0-1-15</inkml:trace>
  <inkml:trace contextRef="#ctx0" brushRef="#br0" timeOffset="54239.59">15125 16651 0,'-423'194'31,"846"-388"-31,-978 441 16,431-185-16,-8-9 15,-80 88 1,133-88-16,-36 53 16,9 17-1,36-52 1,43-18-1,10-45 1,17 1 0,0 0 15</inkml:trace>
  <inkml:trace contextRef="#ctx0" brushRef="#br0" timeOffset="55155.4">15275 17066 0,'0'0'0,"-106"88"16,-17-9-1,-62 18 1,26-35 0,-114 35-1,17 9 1,62-27-1,97-44 1,53-8 0,17-9-1,18-1 1,9 10 15,-35 26 0,9-18-31,-1-18 47,18-17-31,-8 9 0,-1 0-1</inkml:trace>
  <inkml:trace contextRef="#ctx0" brushRef="#br0" timeOffset="56571.78">13264 16995 0,'0'0'0,"80"88"16,-27-26-1,-44-18 1,43 88 0,-43-88-16,18 89 15,17-10 1,0-43 0,-9-19-1,-17 10 1,-1-1-1,19 1 1,8 8 0,-9-43-1,36 17 1,-45-36-16,1 1 16,-27 8-1,0-17-15,0 9 16,0-27 31,8-44-47</inkml:trace>
  <inkml:trace contextRef="#ctx0" brushRef="#br0" timeOffset="57338.78">13397 16298 0,'106'159'32,"-212"-318"-32,291 459 15,-106-132 1,1 35 0,17 8-1,44 1 1,0-53-1,-53-36 1,-79-88-16,26 18 16,-17 36-1,8-28 1,-8 1 0,26 0-1,-26-36 16,-9-8-15</inkml:trace>
  <inkml:trace contextRef="#ctx0" brushRef="#br0" timeOffset="58289.28">13423 15196 0,'0'0'0,"62"141"16,-27-70-16,-8 8 16,220 318-1,-36-133 1,-17-52 0,-44-53-1,-62-27 1,-61-79 15,-18 62-15,-9-9-1,44 26 1,18 9 0,-27-71-1,0-8-15,-35-9 16,9 35-1,-9-52-15,9 43 16,35-8 0,9-27-1,-44-36 1,-1 1 0</inkml:trace>
  <inkml:trace contextRef="#ctx0" brushRef="#br0" timeOffset="60471.94">13529 13882 0,'9'17'63,"194"266"-48,-80-125 17,-35-16-17,-26-19 1,-27-26 0,9 9-1,-8-18 1,17 0-1,-9-17 1,-35-1-16,-1-26 16,19 36-1,-10-45-15,10 18 16,8 18 0,-17-19-1,0 10 1,8 26 15,0 9-15,-26-17-1,0-10 1,0-43-16,0 17 16,9 53-1,9-53 1,-9-18-1,8 19 1,-17-10 0,0 18-1,9 70 1,18-70 0,-10-9-1,-8-26 1,0 0-16,0-1 15,0 10-15,17-1 32,-17-8-32,8 8 15,10 1 1,8 26 0,0-1-1,-8-7 1,-1 7-1,-8-7 1,-9-10 0,0 0-1,-9 9 1,8-26-16,10 8 16,9 36-1,-19-44-15,28 43 16,-28-43-1,10 44 17,0-27-17,-1-8 1,1 17 0,26 9-1,-35-36 1,9 1-16,-18-9 15,8 35 1,1-18 0,0 10-1,9-28 1,8 19 0,-17-10-1,9 1 1,-1 9-1,-8-19 17,18 10-17,-10-9 1,-8 0 0,-9 17-1,0-8 1,9 8-1,-9-17 1,0 0 0,0 0 15</inkml:trace>
  <inkml:trace contextRef="#ctx0" brushRef="#br0" timeOffset="64289.08">13353 10204 0,'8'-9'31,"1"-17"0,0 26-15,-9-18-1,9 9 1,0 9-16,-9-8 31,26-19-15,-17 9-1,17 10 17,-17 8-17,9 0 17,-9 8-17,17 19 1,-17-9-1,-9-10-15,0 1 32,0 18-17,0-19-15,-9 10 16,0 9 0,1-10-1,8 1 1,-18-9 15,0-1-15,9 1-1,1 0 1,-1-9 0,-18 18-1,19-9 1,-1-9-1,0 0 17,9-18 30,44 18-46,-26 0-1,-1 18-15,27-10 32,-26 1-32,0 0 15,8-9 32,1-9-16,-10 9-15,-17-9 0,9 1-1,0 8 17</inkml:trace>
  <inkml:trace contextRef="#ctx0" brushRef="#br0" timeOffset="65022.89">13732 10089 0,'9'27'62,"8"-9"-46,-17-10-16,9 28 15,-9 8 1,0 0 0,0 9-1,0 0 1,0-36-1,0 10 1,0-18 0,0-1 15,9-8 16</inkml:trace>
  <inkml:trace contextRef="#ctx0" brushRef="#br0" timeOffset="65489.28">13917 10398 0,'9'0'31,"0"0"32</inkml:trace>
  <inkml:trace contextRef="#ctx0" brushRef="#br0" timeOffset="66905.28">14358 10107 0,'0'0'0,"-9"-9"47,0 9-31,9-9-16,-8 9 15,-1 0 1,0 0 0,-9 9 30,1 18-30,8-18 0,-9 26-1,9-18 1,1 19 0,8-10-1,0 9 1,0 10-1,0-10 1,0-18-16,0 1 16,0 0-1,0-9-15,8 17 16,10-17 0,-9 0-1,17-1 1,-17-8-1,18 0 17,-10 0-17,-8-8 17,-9-1-17,0 0 16,0-17-15,0-10 0,-26 19 15,8 17-15,0 0-1,9-9 1,1 9 15,-1 0-15,0 0-1,0 0 1,9 9 0,0-1 15,0 1-31</inkml:trace>
  <inkml:trace contextRef="#ctx0" brushRef="#br0" timeOffset="68421.73">14482 10178 0,'0'-9'32,"0"0"-17,0 0 16,8-8 1,54-1-1,-53 18-15,0 0-16,0 0 15,8 9 1,-8 0-1,9 17 17,-18-8-17,0 17 1,0-9 0,0-17-1,0 0 16,-27 0-15,10-9-16,17 9 16,-9-9-1,26 0 48,-8 0-32,18 0-15,-27 17-1,17 1-15,-8-9 16,9 8 0,-9-8-1,-1 18 1,-8-10-1,-17 1 17,8-9-17,0 8 1,0 10 0,0-18-1,1 8 1,-1-17-1,-9 9 1,1 0 0,8-9-16,-9-18 31,0 9-15,10 9-1,34-8 16,-8-1-31</inkml:trace>
  <inkml:trace contextRef="#ctx0" brushRef="#br0" timeOffset="69139.17">14975 10178 0,'0'0'0,"0"35"46,0 0-30,-35 36 0,0-10-1,26-25 1,-9-1 0,10-26-1,8 0 1,-9-9 93</inkml:trace>
  <inkml:trace contextRef="#ctx0" brushRef="#br0" timeOffset="69927.7">14825 10063 0,'-17'0'31,"-1"9"-16,9 8 17,9-8-32,0 9 31,0 0-15,0-10-16,18 19 15,-18-1 1,9-17-1,17 0 1,-17-9 0,0 0-1,0-27 48,-9-25-32,0 16-15,-9 10-1,0 17 1,0 9 0,-17-18-1,-1 107 32</inkml:trace>
  <inkml:trace contextRef="#ctx0" brushRef="#br0" timeOffset="71038.13">14940 10469 0,'0'0'0,"9"8"16,0 10 0,8 0-1,-17-9 32,9-9 31,-9 8 16,0 1-63,0 9 0,0 0 1,0-1-17,0-8 1,0 0 0,27-9 15,-27-9 47,0-26-47,0-1 0,0 28 1,0-1-17,0-9 1,-18 9 62,18 27 16,0-9-79</inkml:trace>
  <inkml:trace contextRef="#ctx0" brushRef="#br0" timeOffset="73672.88">16413 10257 0,'-9'0'47,"0"0"-16,1 0 1,-10 18-17,0-10-15,1 1 16,-19 9 0,19 0-16,8-10 15,0 1 1,-17 9-1,-1-9 1,9-1 0,1 1-1,-1-9 1,-17 27 0,17-18-1,9-1 1,18-8 78,53 0-79,-9-8 1,9-10-1,-53 18-15,-1-9 16,28 0 0,-19 9-16,1-9 15,8 9 17,18 0-17,27 0 1,-27 0 15,-35 0-15</inkml:trace>
  <inkml:trace contextRef="#ctx0" brushRef="#br0" timeOffset="74354.72">16695 10072 0,'0'0'0,"0"9"32,0 26-17,0 9 1,0 9-1,0 9 1,9-1 0,-9-43-16,0 0 15,0-1 1,0-8 0,0 0 15,0 0-16,-18 17 17,27-26-1,0-35-31</inkml:trace>
  <inkml:trace contextRef="#ctx0" brushRef="#br0" timeOffset="75406.03">16792 10107 0,'0'0'0,"0"44"16,0-17 15,0-19-15,0 1-1,18 9 32,17-9-16,-26-9 16,17 0-31,-17 0 0,0 0-1,0 0 1,-9 9 31,18-9-32,-1 8 1,-8 28 15,-9 8-15,0-27-16,0 1 15,0 17 1,0-26 0,-9 0-1,-8 17 1,8 1 0,-9-1-1,9-26 1,0 0-1,-8 0 32,8 0-31,0 0 0,0-9 15,9 1-31</inkml:trace>
  <inkml:trace contextRef="#ctx0" brushRef="#br0" timeOffset="76056.2">16792 10072 0,'0'-9'31,"0"0"-16,18 0 1,-1 9 0,-8 0-1,9 0 1,0 0-16,-10 0 16,1 0-1,0 0 16,0 0-31,0 0 0</inkml:trace>
  <inkml:trace contextRef="#ctx0" brushRef="#br0" timeOffset="76840.87">17233 10134 0,'0'8'15,"0"19"1,0-18 0,-17 35-1,8-9 1,-18 27 0,-8 8-1,9-8 1,-1 9-1,27-63 1,27-8 0,-19 0-1,1 0 1</inkml:trace>
  <inkml:trace contextRef="#ctx0" brushRef="#br0" timeOffset="77856.2">17057 10019 0,'0'9'94,"0"26"-47,9-26-31,-1 0-1,10-1 1,-9-25 62,0 17-62,-9-9 62,0-9-63,0 10-15,0-19 32,-9 27-17,0 0-15,0-9 16,-8-17 0,8 26 15,-9 0 16,-8 26-32,26-17 1</inkml:trace>
  <inkml:trace contextRef="#ctx0" brushRef="#br0" timeOffset="79055.45">17224 10548 0,'9'0'31,"-9"-9"0,0 27 63,0 0-63,0-10-15,0 1-1,0 0 1,9 0 0,0-9 15,0 0 0,-1 0-15,1 0-1,0 0 1,-9-9 15,0 0-15,0 0 15,9 1-15,-9-1-1,0 0 17,0 0-17,0 0 1,-18 9 93,9 0-78,9 27-31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FBF26-4BA9-426D-93F1-68D1BEA91C48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96DE2-6F6B-40D1-AB91-483BF9BC1A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827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96DE2-6F6B-40D1-AB91-483BF9BC1A5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685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96DE2-6F6B-40D1-AB91-483BF9BC1A5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2059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96DE2-6F6B-40D1-AB91-483BF9BC1A5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06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715BA-19EB-0E0A-87A5-FB52214EE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388083-ADF1-8F28-4E9B-13B296E00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EC7A7-5432-92C9-03A6-B7B5679E0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40151-7FB4-3C37-5E35-4F3A66183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3E005-49B0-9B64-909B-68E7EB64C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3305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E6E04-5B44-8706-DA9F-43057DB2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134C91-D427-A5BF-127E-8C3DD7A7D0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4131E-6A29-0B40-73C4-B8C6C11D6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2D29F-12E7-0585-C9D1-F8308A0C6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007C6-4CFD-2A0B-B5DF-D9E7F4C38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9931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C3778D-6E91-C361-773D-7AEED1DA4C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E9C5D2-EA34-2F29-BF15-C6717D0E6D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E67D-DF40-BD8F-AEE2-C3DC47AF8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2F027-5A29-C232-1AFA-43C2FF722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3A4BC-D288-30A6-EDFE-086C0078D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7727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FEC67-28D8-8DA4-9A00-D1072D307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05BD0-8202-FBB8-82DF-87DE1B0D6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B06FF-8ECF-47CA-6C80-463ACA7BF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B40C7-D5E0-FAFE-FD2E-0F7DEB4C6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46D0B-E358-5257-83EE-A3FB2CF17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2396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80944-1E6A-7DCF-CB52-D115B32A1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8958F-53DE-2EB0-BAFD-53ED6EF644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00199-07B7-0CAF-0271-8ABB5B933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9EB96-B41F-161B-9F28-A8727F2BD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EE8A7-2E0B-079B-BABE-7328D4DC7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1028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5F205-79A7-B8D3-F6E0-E5955DE99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E3105-F690-8C45-C46A-076202EF66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F09B6-DDD1-FFBF-BCEE-EE009AEBA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90B49A-55E9-BD57-57C5-81C028C28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EF8B08-AFFE-1158-46D5-CC6492C5D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D1000E-7F92-3466-3C32-DDF5B74B1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400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ED5D4-81FD-5E0A-D44E-83CFE2191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14BC6-71A2-1942-46A2-940B5112D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995F85-DA57-FEA9-F1A7-2A7DC32F1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F98FC4-4397-802D-52DD-FD48E30641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35B6BB-EBEB-0F94-38BE-349E384C1E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798659-1CDD-6642-B83B-CA3732A5A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125AEC-97E2-CD82-C1A4-92349D1D2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16CB73-E784-085E-719E-048D372C8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9051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43C65-95C1-21AD-FD2E-210B2C554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78B97D-3A65-61C3-4668-6E737F59D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3E4515-734D-DA7A-9757-CFD856D98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F4E093-667A-9655-5204-505BB0800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176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BE0367-919F-4AD9-FAE5-34034F3C9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223ABF-C1ED-927E-ADFA-22F699A49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F6888A-09A9-41DC-3480-31FFE5705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1206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B1AF7-B079-3E86-467C-264AB55F9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7FA4B-D175-52BC-EDA8-4CE195A96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DB32A9-C43C-492A-F61F-B8AD31551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B4C910-ADB5-BBD3-829A-38356EA3D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9EFF55-6271-E7A3-6036-8CC7FF21E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18297E-1BBF-3D1B-269B-9E1BE45C9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799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ED4DA-8398-75DF-63E6-67F2EB496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BA9626-C816-C6BE-F8E9-884164D504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C7032F-71F5-1AB9-156F-F7C98BC3D0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2DF35-A60F-E402-4EE8-3F3022708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D450E-FA48-E591-7E64-806E9A03B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434BD-13EA-2B80-455A-8BAA7BA95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6138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A025AE-9AB0-DFB8-73E6-1800FB5F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DC4C4-FB0B-DF86-3CFD-4CEB45BBB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5DA65-98E6-3535-C0A8-BBF63D035C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E85FB-1685-4DEB-80DB-1CF6E486439B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42EC5-4227-DFC2-12AB-4CF7E68EF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6C242-253B-774F-704B-6994F3D32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FEADB-17F9-4093-8D8F-A3FE545C35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183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dropbox.com/scl/fo/l160uy3a1ugu7hfahhrer/h?rlkey=tfgsgi1neg6osbqs48uaayqts&amp;dl=0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82801-6A9A-3FC9-5A5D-ABCB3B845C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Meeting with Eva and Anthony + notes for Andy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D173DF-4E71-1C04-4029-DE5E227689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15/02/24</a:t>
            </a:r>
          </a:p>
          <a:p>
            <a:endParaRPr lang="en-GB" dirty="0"/>
          </a:p>
          <a:p>
            <a:r>
              <a:rPr lang="en-GB" dirty="0"/>
              <a:t>Andy – please feel free to ignore hidden slides (e.g. project background)</a:t>
            </a:r>
          </a:p>
        </p:txBody>
      </p:sp>
    </p:spTree>
    <p:extLst>
      <p:ext uri="{BB962C8B-B14F-4D97-AF65-F5344CB8AC3E}">
        <p14:creationId xmlns:p14="http://schemas.microsoft.com/office/powerpoint/2010/main" val="2784422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C6DE22-C892-F90E-4809-3BD9FEB592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1" t="3623"/>
          <a:stretch/>
        </p:blipFill>
        <p:spPr>
          <a:xfrm>
            <a:off x="68262" y="692976"/>
            <a:ext cx="8091764" cy="616502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74FAE92-5F5D-82F4-52A9-F6D0F1876B92}"/>
              </a:ext>
            </a:extLst>
          </p:cNvPr>
          <p:cNvSpPr txBox="1">
            <a:spLocks/>
          </p:cNvSpPr>
          <p:nvPr/>
        </p:nvSpPr>
        <p:spPr>
          <a:xfrm>
            <a:off x="-1" y="-178349"/>
            <a:ext cx="121237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tYrosine</a:t>
            </a:r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-containing </a:t>
            </a:r>
            <a:r>
              <a:rPr lang="en-GB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 IDs by bin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4F8518-EEC2-9C16-697E-D1EBAD192BFB}"/>
              </a:ext>
            </a:extLst>
          </p:cNvPr>
          <p:cNvSpPr txBox="1"/>
          <p:nvPr/>
        </p:nvSpPr>
        <p:spPr>
          <a:xfrm>
            <a:off x="7603435" y="2413337"/>
            <a:ext cx="417443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have reduced the number of </a:t>
            </a:r>
            <a:r>
              <a:rPr lang="en-GB" sz="1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peptidoforms</a:t>
            </a:r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tremendously!</a:t>
            </a:r>
          </a:p>
          <a:p>
            <a:pPr algn="ctr"/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GB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1,747,947 in total to ~ 99 that could contain a </a:t>
            </a:r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sY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025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C5D14-6492-68B4-71E3-DA8B19A179B0}"/>
              </a:ext>
            </a:extLst>
          </p:cNvPr>
          <p:cNvSpPr txBox="1">
            <a:spLocks/>
          </p:cNvSpPr>
          <p:nvPr/>
        </p:nvSpPr>
        <p:spPr>
          <a:xfrm>
            <a:off x="-1" y="-267800"/>
            <a:ext cx="121237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Workflow Stage 3: post-GMM analyses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DC71C5-5F90-8DC4-9CBA-B5F8EC590338}"/>
              </a:ext>
            </a:extLst>
          </p:cNvPr>
          <p:cNvSpPr txBox="1"/>
          <p:nvPr/>
        </p:nvSpPr>
        <p:spPr>
          <a:xfrm>
            <a:off x="-1" y="1659285"/>
            <a:ext cx="938253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Chi-squared</a:t>
            </a:r>
          </a:p>
          <a:p>
            <a:endParaRPr lang="en-GB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 enrichment</a:t>
            </a:r>
          </a:p>
          <a:p>
            <a:endParaRPr lang="en-GB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Manual protein ID inspection and annotation </a:t>
            </a:r>
          </a:p>
          <a:p>
            <a:endParaRPr lang="en-GB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Motif enrichment (not yet, perhaps too few IDs)</a:t>
            </a:r>
          </a:p>
        </p:txBody>
      </p:sp>
    </p:spTree>
    <p:extLst>
      <p:ext uri="{BB962C8B-B14F-4D97-AF65-F5344CB8AC3E}">
        <p14:creationId xmlns:p14="http://schemas.microsoft.com/office/powerpoint/2010/main" val="1235360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AAB073C-ECD7-E872-5D6E-79317DF21A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399"/>
          <a:stretch/>
        </p:blipFill>
        <p:spPr>
          <a:xfrm>
            <a:off x="411670" y="1032113"/>
            <a:ext cx="3448535" cy="30312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853150-CAC3-4681-8AC8-883E8492A19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91768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Bar plots of distribution of IDs by bin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BCA719-67B5-EF5B-76D9-8D97636153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4385" y="1032113"/>
            <a:ext cx="4200058" cy="28243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AC7D03-E2FA-326E-A0AC-7E6BBB67A1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121"/>
          <a:stretch/>
        </p:blipFill>
        <p:spPr>
          <a:xfrm>
            <a:off x="4171288" y="1032113"/>
            <a:ext cx="3372014" cy="29351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815FC2-317B-6BC5-53D5-5FFBEB41C15F}"/>
              </a:ext>
            </a:extLst>
          </p:cNvPr>
          <p:cNvSpPr txBox="1"/>
          <p:nvPr/>
        </p:nvSpPr>
        <p:spPr>
          <a:xfrm>
            <a:off x="9274968" y="662781"/>
            <a:ext cx="752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C40805-74FF-4285-FA20-1A235BBBB06D}"/>
              </a:ext>
            </a:extLst>
          </p:cNvPr>
          <p:cNvSpPr txBox="1"/>
          <p:nvPr/>
        </p:nvSpPr>
        <p:spPr>
          <a:xfrm>
            <a:off x="5414142" y="662781"/>
            <a:ext cx="752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3104AF-705C-6DF9-75A0-AD7DB49A27EF}"/>
              </a:ext>
            </a:extLst>
          </p:cNvPr>
          <p:cNvSpPr txBox="1"/>
          <p:nvPr/>
        </p:nvSpPr>
        <p:spPr>
          <a:xfrm>
            <a:off x="1533048" y="662781"/>
            <a:ext cx="752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2DBEC01-405E-DD2C-0ADE-60C986EF2A1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786"/>
          <a:stretch/>
        </p:blipFill>
        <p:spPr>
          <a:xfrm>
            <a:off x="4171288" y="4384615"/>
            <a:ext cx="3372014" cy="256971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FBB25A5-0725-96C9-1269-46A4846C125B}"/>
              </a:ext>
            </a:extLst>
          </p:cNvPr>
          <p:cNvSpPr txBox="1"/>
          <p:nvPr/>
        </p:nvSpPr>
        <p:spPr>
          <a:xfrm>
            <a:off x="5582363" y="4151966"/>
            <a:ext cx="752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endParaRPr lang="en-GB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D98716-83FB-7EE7-0507-01531A5030C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5395"/>
          <a:stretch/>
        </p:blipFill>
        <p:spPr>
          <a:xfrm>
            <a:off x="411670" y="4334628"/>
            <a:ext cx="3448535" cy="252337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834416E-0951-0540-6894-28B56BEFAF8F}"/>
              </a:ext>
            </a:extLst>
          </p:cNvPr>
          <p:cNvSpPr txBox="1"/>
          <p:nvPr/>
        </p:nvSpPr>
        <p:spPr>
          <a:xfrm>
            <a:off x="1884679" y="4151966"/>
            <a:ext cx="752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pS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7235BA5-6330-944B-821F-C4EDAEC94C5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2160"/>
          <a:stretch/>
        </p:blipFill>
        <p:spPr>
          <a:xfrm>
            <a:off x="7819834" y="4425138"/>
            <a:ext cx="3663219" cy="257958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F525EDC-5083-CC80-D3C3-06A6F81B0138}"/>
              </a:ext>
            </a:extLst>
          </p:cNvPr>
          <p:cNvSpPr txBox="1"/>
          <p:nvPr/>
        </p:nvSpPr>
        <p:spPr>
          <a:xfrm>
            <a:off x="9651444" y="4149962"/>
            <a:ext cx="752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pY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85E8F0-D1F9-F432-FC89-242A74E92328}"/>
              </a:ext>
            </a:extLst>
          </p:cNvPr>
          <p:cNvSpPr/>
          <p:nvPr/>
        </p:nvSpPr>
        <p:spPr>
          <a:xfrm>
            <a:off x="7854385" y="847447"/>
            <a:ext cx="1207987" cy="6010553"/>
          </a:xfrm>
          <a:prstGeom prst="rect">
            <a:avLst/>
          </a:prstGeom>
          <a:noFill/>
          <a:ln w="38100">
            <a:solidFill>
              <a:srgbClr val="E69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5450EF-0412-8157-9DAF-DB2DAD1AB668}"/>
              </a:ext>
            </a:extLst>
          </p:cNvPr>
          <p:cNvSpPr/>
          <p:nvPr/>
        </p:nvSpPr>
        <p:spPr>
          <a:xfrm>
            <a:off x="4324922" y="4519294"/>
            <a:ext cx="953007" cy="2338706"/>
          </a:xfrm>
          <a:prstGeom prst="rect">
            <a:avLst/>
          </a:prstGeom>
          <a:noFill/>
          <a:ln w="38100">
            <a:solidFill>
              <a:srgbClr val="E69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3011CA-06DD-8848-A684-E63B0FD89FA9}"/>
              </a:ext>
            </a:extLst>
          </p:cNvPr>
          <p:cNvSpPr/>
          <p:nvPr/>
        </p:nvSpPr>
        <p:spPr>
          <a:xfrm>
            <a:off x="10051140" y="4794470"/>
            <a:ext cx="1850019" cy="1117231"/>
          </a:xfrm>
          <a:prstGeom prst="rect">
            <a:avLst/>
          </a:prstGeom>
          <a:noFill/>
          <a:ln w="38100">
            <a:solidFill>
              <a:srgbClr val="E69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NB: proportions of very small total numbers! (&lt;100)</a:t>
            </a:r>
          </a:p>
        </p:txBody>
      </p:sp>
    </p:spTree>
    <p:extLst>
      <p:ext uri="{BB962C8B-B14F-4D97-AF65-F5344CB8AC3E}">
        <p14:creationId xmlns:p14="http://schemas.microsoft.com/office/powerpoint/2010/main" val="2204463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DE8F97-94D7-8571-F21C-60FA488D0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20" y="1087508"/>
            <a:ext cx="10607959" cy="569263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07EA948-2D5B-2DAB-9AF1-15DA15AFFC8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91768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-0.0175_-0.0125 – 5 unique IDs</a:t>
            </a:r>
          </a:p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Doubly sulfated?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CF32208-8FCF-FC10-97EC-EE004514FF7B}"/>
                  </a:ext>
                </a:extLst>
              </p14:cNvPr>
              <p14:cNvContentPartPr/>
              <p14:nvPr/>
            </p14:nvContentPartPr>
            <p14:xfrm>
              <a:off x="4680000" y="2308320"/>
              <a:ext cx="1822680" cy="42548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CF32208-8FCF-FC10-97EC-EE004514FF7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70640" y="2298960"/>
                <a:ext cx="1841400" cy="427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7729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682AF-7CCF-F959-A9D5-76A458AA691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917680" cy="23555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Chi-squared residuals </a:t>
            </a:r>
          </a:p>
          <a:p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– show pdfs</a:t>
            </a:r>
          </a:p>
          <a:p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done on counts </a:t>
            </a:r>
          </a:p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+ a bit ‘hacky’ on proportions</a:t>
            </a:r>
          </a:p>
          <a:p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I may have done it wrong? Chat with Anthony later?</a:t>
            </a:r>
          </a:p>
        </p:txBody>
      </p:sp>
    </p:spTree>
    <p:extLst>
      <p:ext uri="{BB962C8B-B14F-4D97-AF65-F5344CB8AC3E}">
        <p14:creationId xmlns:p14="http://schemas.microsoft.com/office/powerpoint/2010/main" val="4136342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5870F3-0798-5D11-24D6-D9A77382BB7B}"/>
              </a:ext>
            </a:extLst>
          </p:cNvPr>
          <p:cNvSpPr/>
          <p:nvPr/>
        </p:nvSpPr>
        <p:spPr>
          <a:xfrm>
            <a:off x="-34132" y="2737474"/>
            <a:ext cx="12192000" cy="3375089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Sulfated proteins are often secreted or transmembrane;</a:t>
            </a:r>
          </a:p>
          <a:p>
            <a:r>
              <a:rPr lang="en-GB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Evidence for sulfation in Golgi. Therefore,</a:t>
            </a:r>
          </a:p>
          <a:p>
            <a:endParaRPr lang="en-GB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will enrich in membrane-bound or secreted proteins in the bin of interest, but not in the DECOY bins. </a:t>
            </a:r>
          </a:p>
          <a:p>
            <a:endParaRPr lang="en-GB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respective GO terms and KEGG pathways should reflect that, although due to the small number of IDs in these bins, the power of the analysis may be low.</a:t>
            </a:r>
          </a:p>
          <a:p>
            <a:pPr algn="ctr"/>
            <a:endParaRPr lang="en-GB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GB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B255590-BC62-A437-B3EE-727CAA589E5B}"/>
              </a:ext>
            </a:extLst>
          </p:cNvPr>
          <p:cNvSpPr txBox="1">
            <a:spLocks/>
          </p:cNvSpPr>
          <p:nvPr/>
        </p:nvSpPr>
        <p:spPr>
          <a:xfrm>
            <a:off x="-1" y="-267800"/>
            <a:ext cx="121237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latin typeface="Arial" panose="020B0604020202020204" pitchFamily="34" charset="0"/>
                <a:cs typeface="Arial" panose="020B0604020202020204" pitchFamily="34" charset="0"/>
              </a:rPr>
              <a:t>Pathway enrichment analysis hypothesis</a:t>
            </a:r>
          </a:p>
        </p:txBody>
      </p:sp>
    </p:spTree>
    <p:extLst>
      <p:ext uri="{BB962C8B-B14F-4D97-AF65-F5344CB8AC3E}">
        <p14:creationId xmlns:p14="http://schemas.microsoft.com/office/powerpoint/2010/main" val="3925171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5DF0D-16DB-DAC9-C259-4899839C3D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B9B2425-123B-7CA7-385B-4F743C11660A}"/>
              </a:ext>
            </a:extLst>
          </p:cNvPr>
          <p:cNvSpPr/>
          <p:nvPr/>
        </p:nvSpPr>
        <p:spPr>
          <a:xfrm>
            <a:off x="108029" y="1052532"/>
            <a:ext cx="11890095" cy="1667520"/>
          </a:xfrm>
          <a:prstGeom prst="rect">
            <a:avLst/>
          </a:prstGeom>
          <a:noFill/>
          <a:ln w="38100">
            <a:solidFill>
              <a:srgbClr val="7F7F7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Tyrosine-containing</a:t>
            </a:r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phosphorylated </a:t>
            </a:r>
            <a:r>
              <a:rPr lang="en-GB" sz="20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peptidoforms</a:t>
            </a:r>
            <a:endParaRPr lang="en-GB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(not </a:t>
            </a:r>
            <a:r>
              <a:rPr lang="en-GB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</a:t>
            </a:r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): </a:t>
            </a:r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PTMs might be mis-assigned to incorrect amino acid and we’ve not done FDR thresholding on this (</a:t>
            </a:r>
            <a:r>
              <a:rPr lang="en-GB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fully understand assignment but it’s based on PTM prophet; Andy advised to go with Y-containing </a:t>
            </a:r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endParaRPr lang="en-GB" sz="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7C9530-2CB1-2AF0-560E-4066A93051C2}"/>
              </a:ext>
            </a:extLst>
          </p:cNvPr>
          <p:cNvSpPr/>
          <p:nvPr/>
        </p:nvSpPr>
        <p:spPr>
          <a:xfrm>
            <a:off x="4165920" y="2944793"/>
            <a:ext cx="3860159" cy="166752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DECOY Foreground:</a:t>
            </a:r>
          </a:p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Y-containing in </a:t>
            </a:r>
          </a:p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DECOY Bin(s)</a:t>
            </a:r>
            <a:endParaRPr lang="en-GB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4BF69B-4F5D-A2EA-C9C6-31300407D0A5}"/>
              </a:ext>
            </a:extLst>
          </p:cNvPr>
          <p:cNvSpPr/>
          <p:nvPr/>
        </p:nvSpPr>
        <p:spPr>
          <a:xfrm>
            <a:off x="108029" y="2944793"/>
            <a:ext cx="3860159" cy="166752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Foreground:</a:t>
            </a:r>
          </a:p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Y-containing in </a:t>
            </a:r>
          </a:p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Bin of interest</a:t>
            </a:r>
            <a:endParaRPr lang="en-GB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ED7CAA-FF73-353C-116B-ED3F5E875DDB}"/>
              </a:ext>
            </a:extLst>
          </p:cNvPr>
          <p:cNvSpPr/>
          <p:nvPr/>
        </p:nvSpPr>
        <p:spPr>
          <a:xfrm>
            <a:off x="8137965" y="2944793"/>
            <a:ext cx="3860159" cy="16675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Background:</a:t>
            </a:r>
          </a:p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Y-containing in </a:t>
            </a:r>
          </a:p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bins</a:t>
            </a:r>
            <a:endParaRPr lang="en-GB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0F845B9-3480-744B-B1A2-4B9E45967726}"/>
              </a:ext>
            </a:extLst>
          </p:cNvPr>
          <p:cNvCxnSpPr>
            <a:cxnSpLocks/>
          </p:cNvCxnSpPr>
          <p:nvPr/>
        </p:nvCxnSpPr>
        <p:spPr>
          <a:xfrm>
            <a:off x="6096000" y="4803494"/>
            <a:ext cx="0" cy="706055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A3A790B-25AC-0B55-CAA4-7765B8480C94}"/>
              </a:ext>
            </a:extLst>
          </p:cNvPr>
          <p:cNvSpPr/>
          <p:nvPr/>
        </p:nvSpPr>
        <p:spPr>
          <a:xfrm>
            <a:off x="108029" y="5220182"/>
            <a:ext cx="11890091" cy="1667520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Only include </a:t>
            </a:r>
            <a:r>
              <a:rPr lang="en-GB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peptidoforms</a:t>
            </a:r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 assigned protein IDs that are part of </a:t>
            </a:r>
            <a:r>
              <a:rPr lang="en-GB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SwissProt</a:t>
            </a:r>
            <a:r>
              <a:rPr lang="en-GB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(reviewed human proteome, ~20,000 proteins)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6AA54C-3C37-BAC8-B9D5-8BC4B6281263}"/>
              </a:ext>
            </a:extLst>
          </p:cNvPr>
          <p:cNvSpPr txBox="1">
            <a:spLocks/>
          </p:cNvSpPr>
          <p:nvPr/>
        </p:nvSpPr>
        <p:spPr>
          <a:xfrm>
            <a:off x="-1" y="-267800"/>
            <a:ext cx="121237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Pathway enrichment - filtering</a:t>
            </a:r>
          </a:p>
        </p:txBody>
      </p:sp>
    </p:spTree>
    <p:extLst>
      <p:ext uri="{BB962C8B-B14F-4D97-AF65-F5344CB8AC3E}">
        <p14:creationId xmlns:p14="http://schemas.microsoft.com/office/powerpoint/2010/main" val="2480689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ED3656-0336-19FA-17BD-2A530B41CB24}"/>
              </a:ext>
            </a:extLst>
          </p:cNvPr>
          <p:cNvSpPr txBox="1">
            <a:spLocks/>
          </p:cNvSpPr>
          <p:nvPr/>
        </p:nvSpPr>
        <p:spPr>
          <a:xfrm>
            <a:off x="0" y="111813"/>
            <a:ext cx="1208397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>
                <a:latin typeface="Arial" panose="020B0604020202020204" pitchFamily="34" charset="0"/>
                <a:cs typeface="Arial" panose="020B0604020202020204" pitchFamily="34" charset="0"/>
              </a:rPr>
              <a:t>Enrichment analysis: Cellular Component GO terms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144545-0A60-21BC-C64F-7A4C331F6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869" y="1966346"/>
            <a:ext cx="2917280" cy="414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E78843-280C-F80F-4FCD-7685DC17CA72}"/>
              </a:ext>
            </a:extLst>
          </p:cNvPr>
          <p:cNvSpPr txBox="1"/>
          <p:nvPr/>
        </p:nvSpPr>
        <p:spPr>
          <a:xfrm>
            <a:off x="301312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-0.0175_-0.0125 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EDD5D9-BEF3-2B6B-0342-E9262FD9BC6E}"/>
              </a:ext>
            </a:extLst>
          </p:cNvPr>
          <p:cNvSpPr txBox="1"/>
          <p:nvPr/>
        </p:nvSpPr>
        <p:spPr>
          <a:xfrm>
            <a:off x="3253960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-0.0125_-0.0075 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F17B87-0781-60A0-F6F6-5C03B1B80646}"/>
              </a:ext>
            </a:extLst>
          </p:cNvPr>
          <p:cNvSpPr txBox="1"/>
          <p:nvPr/>
        </p:nvSpPr>
        <p:spPr>
          <a:xfrm>
            <a:off x="9507490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0.0125_0.0175 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22DAC4-F16E-C6B1-77C9-7A4298E1A824}"/>
              </a:ext>
            </a:extLst>
          </p:cNvPr>
          <p:cNvSpPr txBox="1"/>
          <p:nvPr/>
        </p:nvSpPr>
        <p:spPr>
          <a:xfrm>
            <a:off x="6439052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0.0075_0.0125 </a:t>
            </a:r>
            <a:endParaRPr lang="en-GB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5723B65-D0E2-8630-74D0-93A6BCF42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6294" y="1966346"/>
            <a:ext cx="2988016" cy="405516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E47EE20-8375-3FA9-1572-6EADE99A48E4}"/>
              </a:ext>
            </a:extLst>
          </p:cNvPr>
          <p:cNvSpPr txBox="1"/>
          <p:nvPr/>
        </p:nvSpPr>
        <p:spPr>
          <a:xfrm>
            <a:off x="0" y="745855"/>
            <a:ext cx="68351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NB: Small number of genes, hits not significant post-FDR, but seem biologically relevant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4B6CDBA-CC1C-F340-BAAB-8A67E5FE1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2094" y="1990378"/>
            <a:ext cx="2921014" cy="414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B5EB3FB-7A3D-A76A-52B4-E14C75EFDA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9053" y="1966346"/>
            <a:ext cx="2962264" cy="414000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23C5DF8-CC89-4CFA-B558-D87606F5621E}"/>
              </a:ext>
            </a:extLst>
          </p:cNvPr>
          <p:cNvCxnSpPr>
            <a:cxnSpLocks/>
          </p:cNvCxnSpPr>
          <p:nvPr/>
        </p:nvCxnSpPr>
        <p:spPr>
          <a:xfrm flipH="1">
            <a:off x="2831722" y="1309299"/>
            <a:ext cx="17147" cy="5414344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E75910A-02B8-A684-8DDC-6D02485556BC}"/>
              </a:ext>
            </a:extLst>
          </p:cNvPr>
          <p:cNvCxnSpPr>
            <a:cxnSpLocks/>
          </p:cNvCxnSpPr>
          <p:nvPr/>
        </p:nvCxnSpPr>
        <p:spPr>
          <a:xfrm flipH="1">
            <a:off x="5937733" y="1309299"/>
            <a:ext cx="17147" cy="5414344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B78D58D-5511-CBD5-0096-6824DD347302}"/>
              </a:ext>
            </a:extLst>
          </p:cNvPr>
          <p:cNvCxnSpPr>
            <a:cxnSpLocks/>
          </p:cNvCxnSpPr>
          <p:nvPr/>
        </p:nvCxnSpPr>
        <p:spPr>
          <a:xfrm flipH="1">
            <a:off x="9124692" y="1309299"/>
            <a:ext cx="17147" cy="5414344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9067799-6661-CBDE-A3A4-FF5600E47C22}"/>
              </a:ext>
            </a:extLst>
          </p:cNvPr>
          <p:cNvSpPr txBox="1"/>
          <p:nvPr/>
        </p:nvSpPr>
        <p:spPr>
          <a:xfrm>
            <a:off x="-110409" y="2668112"/>
            <a:ext cx="10201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Golgi-related</a:t>
            </a:r>
            <a:endParaRPr lang="en-GB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ECEBFB3-0F50-6FCB-D250-CD40BA24C044}"/>
              </a:ext>
            </a:extLst>
          </p:cNvPr>
          <p:cNvSpPr txBox="1"/>
          <p:nvPr/>
        </p:nvSpPr>
        <p:spPr>
          <a:xfrm>
            <a:off x="0" y="5098181"/>
            <a:ext cx="10201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ECM</a:t>
            </a:r>
          </a:p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GB" sz="1600" b="1" dirty="0">
                <a:latin typeface="Arial" panose="020B0604020202020204" pitchFamily="34" charset="0"/>
                <a:cs typeface="Arial" panose="020B0604020202020204" pitchFamily="34" charset="0"/>
              </a:rPr>
              <a:t>secreted</a:t>
            </a:r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0231530-2279-2145-F1AC-DB214E349D77}"/>
              </a:ext>
            </a:extLst>
          </p:cNvPr>
          <p:cNvSpPr txBox="1"/>
          <p:nvPr/>
        </p:nvSpPr>
        <p:spPr>
          <a:xfrm>
            <a:off x="3130104" y="3618844"/>
            <a:ext cx="1640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ECM</a:t>
            </a:r>
          </a:p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+ membrane components</a:t>
            </a:r>
            <a:endParaRPr lang="en-GB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7506B5E-7A33-FF57-1370-B1E8EC740B2C}"/>
              </a:ext>
            </a:extLst>
          </p:cNvPr>
          <p:cNvSpPr txBox="1"/>
          <p:nvPr/>
        </p:nvSpPr>
        <p:spPr>
          <a:xfrm>
            <a:off x="6253261" y="6130378"/>
            <a:ext cx="25711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secreted, membrane, or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olgi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62DA31-6CBC-3FA8-C8E1-FE10BB7BB179}"/>
              </a:ext>
            </a:extLst>
          </p:cNvPr>
          <p:cNvSpPr txBox="1"/>
          <p:nvPr/>
        </p:nvSpPr>
        <p:spPr>
          <a:xfrm>
            <a:off x="9313423" y="6130378"/>
            <a:ext cx="25711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secreted, membrane, or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olgi </a:t>
            </a:r>
          </a:p>
        </p:txBody>
      </p:sp>
    </p:spTree>
    <p:extLst>
      <p:ext uri="{BB962C8B-B14F-4D97-AF65-F5344CB8AC3E}">
        <p14:creationId xmlns:p14="http://schemas.microsoft.com/office/powerpoint/2010/main" val="2712722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4D145-CF00-294D-4642-B7D0DDEB0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00FFD6E-A501-B8E2-881B-2BF17FB67D7D}"/>
              </a:ext>
            </a:extLst>
          </p:cNvPr>
          <p:cNvSpPr txBox="1">
            <a:spLocks/>
          </p:cNvSpPr>
          <p:nvPr/>
        </p:nvSpPr>
        <p:spPr>
          <a:xfrm>
            <a:off x="0" y="111813"/>
            <a:ext cx="1208397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>
                <a:latin typeface="Arial" panose="020B0604020202020204" pitchFamily="34" charset="0"/>
                <a:cs typeface="Arial" panose="020B0604020202020204" pitchFamily="34" charset="0"/>
              </a:rPr>
              <a:t>Enrichment analysis: Molecular Function GO terms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7A6FC7-D79F-17C5-0324-9AFF49746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237" y="2010509"/>
            <a:ext cx="2939371" cy="414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92AC3C-B85A-E06C-AB45-88E31C775706}"/>
              </a:ext>
            </a:extLst>
          </p:cNvPr>
          <p:cNvSpPr txBox="1"/>
          <p:nvPr/>
        </p:nvSpPr>
        <p:spPr>
          <a:xfrm>
            <a:off x="301312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-0.0175_-0.0125 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29652-9BD2-FD9F-CDF2-FBB1B0E559DB}"/>
              </a:ext>
            </a:extLst>
          </p:cNvPr>
          <p:cNvSpPr txBox="1"/>
          <p:nvPr/>
        </p:nvSpPr>
        <p:spPr>
          <a:xfrm>
            <a:off x="3253960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-0.0125_-0.0075 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ADCACD-7FBE-F191-8A8E-0B90E38B5F3B}"/>
              </a:ext>
            </a:extLst>
          </p:cNvPr>
          <p:cNvSpPr txBox="1"/>
          <p:nvPr/>
        </p:nvSpPr>
        <p:spPr>
          <a:xfrm>
            <a:off x="9507490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0.0125_0.0175 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63A826-30DD-A9E3-8542-4D1FD31BB1B1}"/>
              </a:ext>
            </a:extLst>
          </p:cNvPr>
          <p:cNvSpPr txBox="1"/>
          <p:nvPr/>
        </p:nvSpPr>
        <p:spPr>
          <a:xfrm>
            <a:off x="6439052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0.0075_0.0125 </a:t>
            </a:r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738B9A-36C4-8F0D-9AFE-CEC32B6BFC92}"/>
              </a:ext>
            </a:extLst>
          </p:cNvPr>
          <p:cNvCxnSpPr>
            <a:cxnSpLocks/>
          </p:cNvCxnSpPr>
          <p:nvPr/>
        </p:nvCxnSpPr>
        <p:spPr>
          <a:xfrm flipH="1">
            <a:off x="2831722" y="1309299"/>
            <a:ext cx="17147" cy="5414344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7FC3BD0-274D-6D4A-B03A-CFAB35893AE4}"/>
              </a:ext>
            </a:extLst>
          </p:cNvPr>
          <p:cNvCxnSpPr>
            <a:cxnSpLocks/>
          </p:cNvCxnSpPr>
          <p:nvPr/>
        </p:nvCxnSpPr>
        <p:spPr>
          <a:xfrm flipH="1">
            <a:off x="5937733" y="1309299"/>
            <a:ext cx="17147" cy="5414344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14CC27B-662B-ABAA-3618-5F1A66331FEC}"/>
              </a:ext>
            </a:extLst>
          </p:cNvPr>
          <p:cNvCxnSpPr>
            <a:cxnSpLocks/>
          </p:cNvCxnSpPr>
          <p:nvPr/>
        </p:nvCxnSpPr>
        <p:spPr>
          <a:xfrm flipH="1">
            <a:off x="9124692" y="1309299"/>
            <a:ext cx="17147" cy="5414344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6DC8A0A-8136-CE7A-A2E6-4BBEB7140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142" y="2010509"/>
            <a:ext cx="2997757" cy="414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9307774-2BFE-097F-C946-9546ECE7F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5012" y="2010509"/>
            <a:ext cx="2969555" cy="414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E592F6C-7480-447D-F1C1-C7E5C8F00B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88"/>
          <a:stretch/>
        </p:blipFill>
        <p:spPr>
          <a:xfrm>
            <a:off x="9141336" y="2010509"/>
            <a:ext cx="2943138" cy="4140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70D8B1E-3FCC-CE72-F78D-EA8BA77EC21A}"/>
              </a:ext>
            </a:extLst>
          </p:cNvPr>
          <p:cNvSpPr txBox="1"/>
          <p:nvPr/>
        </p:nvSpPr>
        <p:spPr>
          <a:xfrm>
            <a:off x="35094" y="5653766"/>
            <a:ext cx="10201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96F11F-4915-0AFF-E556-B3B07795F90B}"/>
              </a:ext>
            </a:extLst>
          </p:cNvPr>
          <p:cNvSpPr txBox="1"/>
          <p:nvPr/>
        </p:nvSpPr>
        <p:spPr>
          <a:xfrm>
            <a:off x="2908979" y="6364377"/>
            <a:ext cx="9174991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Generally, binding, not very dissimilar from DECOY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84996B-85BD-E2FC-BFC3-82D99733F461}"/>
              </a:ext>
            </a:extLst>
          </p:cNvPr>
          <p:cNvSpPr txBox="1"/>
          <p:nvPr/>
        </p:nvSpPr>
        <p:spPr>
          <a:xfrm>
            <a:off x="152400" y="2642830"/>
            <a:ext cx="21442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Binding</a:t>
            </a:r>
          </a:p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</a:t>
            </a:r>
          </a:p>
          <a:p>
            <a:r>
              <a:rPr lang="en-GB" sz="1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sulfur</a:t>
            </a:r>
            <a:endParaRPr lang="en-GB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A0C2368-4FE7-3278-C4F5-861B12436798}"/>
              </a:ext>
            </a:extLst>
          </p:cNvPr>
          <p:cNvSpPr txBox="1"/>
          <p:nvPr/>
        </p:nvSpPr>
        <p:spPr>
          <a:xfrm>
            <a:off x="0" y="745855"/>
            <a:ext cx="68351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NB: Small number of genes, hits not significant post-FDR, but seem biologically relevant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3280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D5B2F4-0A93-31C4-9E0B-46E4A6AEF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1ED4B07-C386-5AB6-BAA2-3A53413739C0}"/>
              </a:ext>
            </a:extLst>
          </p:cNvPr>
          <p:cNvSpPr txBox="1">
            <a:spLocks/>
          </p:cNvSpPr>
          <p:nvPr/>
        </p:nvSpPr>
        <p:spPr>
          <a:xfrm>
            <a:off x="0" y="111813"/>
            <a:ext cx="1208397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>
                <a:latin typeface="Arial" panose="020B0604020202020204" pitchFamily="34" charset="0"/>
                <a:cs typeface="Arial" panose="020B0604020202020204" pitchFamily="34" charset="0"/>
              </a:rPr>
              <a:t>Enrichment analysis: Biological process GO terms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F8E253D-8F84-F2D2-81F1-FBA3B15F2EEB}"/>
              </a:ext>
            </a:extLst>
          </p:cNvPr>
          <p:cNvCxnSpPr>
            <a:cxnSpLocks/>
          </p:cNvCxnSpPr>
          <p:nvPr/>
        </p:nvCxnSpPr>
        <p:spPr>
          <a:xfrm flipH="1">
            <a:off x="2831722" y="1309299"/>
            <a:ext cx="17147" cy="5414344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1C74B43-382F-77AB-A1D0-050F6D045989}"/>
              </a:ext>
            </a:extLst>
          </p:cNvPr>
          <p:cNvCxnSpPr>
            <a:cxnSpLocks/>
          </p:cNvCxnSpPr>
          <p:nvPr/>
        </p:nvCxnSpPr>
        <p:spPr>
          <a:xfrm flipH="1">
            <a:off x="5937733" y="1309299"/>
            <a:ext cx="17147" cy="5414344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877D273-5D73-CB8E-0C71-5D762F1E4F78}"/>
              </a:ext>
            </a:extLst>
          </p:cNvPr>
          <p:cNvCxnSpPr>
            <a:cxnSpLocks/>
          </p:cNvCxnSpPr>
          <p:nvPr/>
        </p:nvCxnSpPr>
        <p:spPr>
          <a:xfrm flipH="1">
            <a:off x="9124692" y="1309299"/>
            <a:ext cx="17147" cy="5414344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382C7EE-9B60-D7FE-50E7-CBACE62004D7}"/>
              </a:ext>
            </a:extLst>
          </p:cNvPr>
          <p:cNvSpPr txBox="1"/>
          <p:nvPr/>
        </p:nvSpPr>
        <p:spPr>
          <a:xfrm>
            <a:off x="301312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-0.0175_-0.0125 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9F65B6-104A-B8AC-6865-4B2D22EBC0D3}"/>
              </a:ext>
            </a:extLst>
          </p:cNvPr>
          <p:cNvSpPr txBox="1"/>
          <p:nvPr/>
        </p:nvSpPr>
        <p:spPr>
          <a:xfrm>
            <a:off x="3253960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-0.0125_-0.0075 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48CF86-6AAA-CFEF-665A-746A358FF9B7}"/>
              </a:ext>
            </a:extLst>
          </p:cNvPr>
          <p:cNvSpPr txBox="1"/>
          <p:nvPr/>
        </p:nvSpPr>
        <p:spPr>
          <a:xfrm>
            <a:off x="9507490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0.0125_0.0175 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F61846-5677-E6C9-5BC0-E133C0327BD3}"/>
              </a:ext>
            </a:extLst>
          </p:cNvPr>
          <p:cNvSpPr txBox="1"/>
          <p:nvPr/>
        </p:nvSpPr>
        <p:spPr>
          <a:xfrm>
            <a:off x="6439052" y="1621046"/>
            <a:ext cx="2385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m/z 0.0075_0.0125 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5194B5-CF65-5992-0356-1B31D4E5D057}"/>
              </a:ext>
            </a:extLst>
          </p:cNvPr>
          <p:cNvSpPr txBox="1"/>
          <p:nvPr/>
        </p:nvSpPr>
        <p:spPr>
          <a:xfrm>
            <a:off x="0" y="745855"/>
            <a:ext cx="68351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NB: Small number of genes, hits not significant post-FDR, but seem biologically relevant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AF15B88-3C26-B77E-01AE-A1FA32E03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1211" y="2010509"/>
            <a:ext cx="2960789" cy="414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21E2B00-8FF9-5E1F-B5B8-F3CEDA335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4130" y="2071418"/>
            <a:ext cx="3010438" cy="414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C650F13-7CC2-E5F9-C877-6A5780B9E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3150" y="2071418"/>
            <a:ext cx="3024693" cy="414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AADA03-B64C-1EC6-8B5E-E3C42B9530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45120" y="2071418"/>
            <a:ext cx="2959702" cy="4140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9CA7155-FDB8-15CB-A042-DDBD4BD9B744}"/>
              </a:ext>
            </a:extLst>
          </p:cNvPr>
          <p:cNvSpPr txBox="1"/>
          <p:nvPr/>
        </p:nvSpPr>
        <p:spPr>
          <a:xfrm>
            <a:off x="2919741" y="6374442"/>
            <a:ext cx="1248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Secretion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87244B-EDA9-B64E-A7CC-902E859BA80F}"/>
              </a:ext>
            </a:extLst>
          </p:cNvPr>
          <p:cNvSpPr txBox="1"/>
          <p:nvPr/>
        </p:nvSpPr>
        <p:spPr>
          <a:xfrm>
            <a:off x="4234025" y="6374442"/>
            <a:ext cx="17508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Ossification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EA270-9CBE-7186-1C10-0E5654056DC9}"/>
              </a:ext>
            </a:extLst>
          </p:cNvPr>
          <p:cNvSpPr txBox="1"/>
          <p:nvPr/>
        </p:nvSpPr>
        <p:spPr>
          <a:xfrm>
            <a:off x="157581" y="6374442"/>
            <a:ext cx="21784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Biomineralisation</a:t>
            </a:r>
            <a:endParaRPr lang="en-GB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3D2CED-27A9-FF6A-6486-5B7791EC05CC}"/>
              </a:ext>
            </a:extLst>
          </p:cNvPr>
          <p:cNvSpPr txBox="1"/>
          <p:nvPr/>
        </p:nvSpPr>
        <p:spPr>
          <a:xfrm>
            <a:off x="8100935" y="6374442"/>
            <a:ext cx="2813110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mRNA regulation</a:t>
            </a:r>
          </a:p>
        </p:txBody>
      </p:sp>
    </p:spTree>
    <p:extLst>
      <p:ext uri="{BB962C8B-B14F-4D97-AF65-F5344CB8AC3E}">
        <p14:creationId xmlns:p14="http://schemas.microsoft.com/office/powerpoint/2010/main" val="1172211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4D11-F82B-3B34-B92D-3EDD92065935}"/>
              </a:ext>
            </a:extLst>
          </p:cNvPr>
          <p:cNvSpPr txBox="1">
            <a:spLocks/>
          </p:cNvSpPr>
          <p:nvPr/>
        </p:nvSpPr>
        <p:spPr>
          <a:xfrm>
            <a:off x="-1" y="-267800"/>
            <a:ext cx="12123739" cy="1818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latin typeface="Arial" panose="020B0604020202020204" pitchFamily="34" charset="0"/>
                <a:cs typeface="Arial" panose="020B0604020202020204" pitchFamily="34" charset="0"/>
              </a:rPr>
              <a:t>Searching for a </a:t>
            </a:r>
            <a:r>
              <a:rPr lang="en-GB" sz="4000" b="1" dirty="0" err="1">
                <a:latin typeface="Arial" panose="020B0604020202020204" pitchFamily="34" charset="0"/>
                <a:cs typeface="Arial" panose="020B0604020202020204" pitchFamily="34" charset="0"/>
              </a:rPr>
              <a:t>Sulfotyrosine</a:t>
            </a:r>
            <a:r>
              <a:rPr lang="en-GB" sz="4000" b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GB" sz="4000" b="1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GB" sz="4000" b="1" dirty="0" err="1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GB" sz="4000" b="1" dirty="0">
                <a:latin typeface="Arial" panose="020B0604020202020204" pitchFamily="34" charset="0"/>
                <a:cs typeface="Arial" panose="020B0604020202020204" pitchFamily="34" charset="0"/>
              </a:rPr>
              <a:t>) in a </a:t>
            </a:r>
            <a:r>
              <a:rPr lang="en-GB" sz="4000" b="1" dirty="0" err="1">
                <a:latin typeface="Arial" panose="020B0604020202020204" pitchFamily="34" charset="0"/>
                <a:cs typeface="Arial" panose="020B0604020202020204" pitchFamily="34" charset="0"/>
              </a:rPr>
              <a:t>ha</a:t>
            </a:r>
            <a:r>
              <a:rPr lang="en-GB" sz="4000" b="1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GB" sz="4000" b="1" dirty="0" err="1">
                <a:latin typeface="Arial" panose="020B0604020202020204" pitchFamily="34" charset="0"/>
                <a:cs typeface="Arial" panose="020B0604020202020204" pitchFamily="34" charset="0"/>
              </a:rPr>
              <a:t>Ystack</a:t>
            </a:r>
            <a:endParaRPr lang="en-GB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57F5A6-A0BA-7C41-A5E2-D0CE3084C06C}"/>
              </a:ext>
            </a:extLst>
          </p:cNvPr>
          <p:cNvSpPr txBox="1"/>
          <p:nvPr/>
        </p:nvSpPr>
        <p:spPr>
          <a:xfrm>
            <a:off x="0" y="1442291"/>
            <a:ext cx="12192000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Sulfation can easily be misidentified as Phosphorylation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Sulfation vs Phosphorylation – tiny mass difference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0.009516 Da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tandem mass spec, a precursor ion (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e.g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entire ionised peptide) is subjected to fragmentation. During this process, the </a:t>
            </a:r>
            <a:r>
              <a:rPr kumimoji="0" lang="en-GB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sulfo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headgroup is lost =&gt; difficult to provide positive evidence of sulfation.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samples are enriched for phosphopeptides (artefact of sample prep – e.g. ion affinity chromatography).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Further adding to the problem, sulfation is much rarer than phosphorylation. </a:t>
            </a:r>
          </a:p>
        </p:txBody>
      </p:sp>
    </p:spTree>
    <p:extLst>
      <p:ext uri="{BB962C8B-B14F-4D97-AF65-F5344CB8AC3E}">
        <p14:creationId xmlns:p14="http://schemas.microsoft.com/office/powerpoint/2010/main" val="3617711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42117-1397-E148-A9A4-3C046AB00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03326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Enrichment analysis isn’t very convincing (e.g. adj. p values high, small number of proteins), although biologically some terms make sense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D871C-5FE3-CC56-1892-2E1E920E4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04159"/>
            <a:ext cx="10515600" cy="3372803"/>
          </a:xfrm>
        </p:spPr>
        <p:txBody>
          <a:bodyPr/>
          <a:lstStyle/>
          <a:p>
            <a:r>
              <a:rPr lang="en-GB" dirty="0"/>
              <a:t>Look at </a:t>
            </a:r>
            <a:r>
              <a:rPr lang="en-GB" dirty="0" err="1"/>
              <a:t>peptidoforms</a:t>
            </a:r>
            <a:r>
              <a:rPr lang="en-GB" dirty="0"/>
              <a:t> individually – specific protein IDs, what is the evidence they are or may be sulfated – lots of them are membrane-bound or secreted, especially the ones with convincing histograms (e.g. can manually filter false positives).</a:t>
            </a:r>
          </a:p>
          <a:p>
            <a:r>
              <a:rPr lang="en-GB" dirty="0"/>
              <a:t>Plot histograms for each dataset they were detected in – is one dataset with many PSMs skewing the results, is the -0.01 peak present in multiple? – plots generated for 90+ </a:t>
            </a:r>
            <a:r>
              <a:rPr lang="en-GB" dirty="0" err="1"/>
              <a:t>peptidoforms</a:t>
            </a:r>
            <a:r>
              <a:rPr lang="en-GB" dirty="0"/>
              <a:t>. 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6696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A0B8B-8204-897F-69E7-BCFE183A9F1F}"/>
              </a:ext>
            </a:extLst>
          </p:cNvPr>
          <p:cNvSpPr txBox="1">
            <a:spLocks/>
          </p:cNvSpPr>
          <p:nvPr/>
        </p:nvSpPr>
        <p:spPr>
          <a:xfrm>
            <a:off x="0" y="111813"/>
            <a:ext cx="1208397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Ideas that came up from meeting with Anthony and Eva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EF724-0E2F-E2FF-55B1-76204078042F}"/>
              </a:ext>
            </a:extLst>
          </p:cNvPr>
          <p:cNvSpPr txBox="1">
            <a:spLocks/>
          </p:cNvSpPr>
          <p:nvPr/>
        </p:nvSpPr>
        <p:spPr>
          <a:xfrm>
            <a:off x="164205" y="885208"/>
            <a:ext cx="11396730" cy="521079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Create our own set of background proteins known to have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sulfotyrosines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based on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SwissProt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and see if our bin of interest is enriched in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peptidoforms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stemming from such proteins compared to the DECOY bins. (rather than fishing for GO terms like I have till now)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Wouldn’t it be better to only look at the data from more sensitive instruments (reduce noise and make GMM models more sensitive; including less sensitive data could be biasing the results towards not being able to enrich for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sulfo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– vs if we look at sensitive the conclusion could be sensitive can detect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sulfo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, less sensitive can not)? 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Can we split instruments into sensitive vs not sensitive and see if we’re seeing an enrichment in data from sensitive instruments in e.g. bin of interest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IDs or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IDs so far manually assigned as likely sulfated?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Can we colour histograms based on dataset ID (or instrument sensitivity rather than manually looking at hundreds of histograms, one for each dataset – stacked bar chart effect)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GMM model filtering – could probably use some tuning – e.g. rather than 15% of the sum of AUCs for all GMM components, 15% or a larger percentage in just one AUC? This could increase true positives but should retain false positives to a similar level? Do we want to optimise for potential true positives or minimise false positives and show stronger evidence for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sulfotyrosine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detection?</a:t>
            </a:r>
          </a:p>
          <a:p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3572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CE03F-2E8D-4202-9E63-593640829B7B}"/>
              </a:ext>
            </a:extLst>
          </p:cNvPr>
          <p:cNvSpPr txBox="1">
            <a:spLocks/>
          </p:cNvSpPr>
          <p:nvPr/>
        </p:nvSpPr>
        <p:spPr>
          <a:xfrm>
            <a:off x="-1" y="-267800"/>
            <a:ext cx="121237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500" b="1" dirty="0" err="1">
                <a:latin typeface="Arial" panose="020B0604020202020204" pitchFamily="34" charset="0"/>
                <a:cs typeface="Arial" panose="020B0604020202020204" pitchFamily="34" charset="0"/>
              </a:rPr>
              <a:t>Sulfotyrosine</a:t>
            </a:r>
            <a:r>
              <a:rPr lang="en-GB" sz="3500" b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GB" sz="3500" b="1" dirty="0" err="1">
                <a:latin typeface="Arial" panose="020B0604020202020204" pitchFamily="34" charset="0"/>
                <a:cs typeface="Arial" panose="020B0604020202020204" pitchFamily="34" charset="0"/>
              </a:rPr>
              <a:t>sY</a:t>
            </a:r>
            <a:r>
              <a:rPr lang="en-GB" sz="3500" b="1" dirty="0">
                <a:latin typeface="Arial" panose="020B0604020202020204" pitchFamily="34" charset="0"/>
                <a:cs typeface="Arial" panose="020B0604020202020204" pitchFamily="34" charset="0"/>
              </a:rPr>
              <a:t>) Identification – is it possible </a:t>
            </a:r>
            <a:r>
              <a:rPr lang="en-GB" sz="3500" dirty="0">
                <a:latin typeface="Arial" panose="020B0604020202020204" pitchFamily="34" charset="0"/>
                <a:cs typeface="Arial" panose="020B0604020202020204" pitchFamily="34" charset="0"/>
              </a:rPr>
              <a:t>(via MS)</a:t>
            </a:r>
            <a:r>
              <a:rPr lang="en-GB" sz="3500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r>
              <a:rPr lang="en-GB" sz="3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15A7CA-460E-DFD3-B25D-F3277E50C8A3}"/>
              </a:ext>
            </a:extLst>
          </p:cNvPr>
          <p:cNvSpPr txBox="1"/>
          <p:nvPr/>
        </p:nvSpPr>
        <p:spPr>
          <a:xfrm>
            <a:off x="0" y="1442291"/>
            <a:ext cx="1219200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Sulfation can easily be misidentified as Phosphorylation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Sulfation vs Phosphorylation – tiny mass difference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0.009516 Da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 typical mass spec instrument would struggle to detect this difference.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instruments have a mass accuracy of ~10 ppm: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e.g. in a typical peptide (2000-4000 Da), this is 0.02-0.04 Da mass accuracy.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Cutting edge instruments achieve ~2 ppm accuracy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(0.004 – 0.008 Da for a typical peptide).</a:t>
            </a:r>
          </a:p>
        </p:txBody>
      </p:sp>
    </p:spTree>
    <p:extLst>
      <p:ext uri="{BB962C8B-B14F-4D97-AF65-F5344CB8AC3E}">
        <p14:creationId xmlns:p14="http://schemas.microsoft.com/office/powerpoint/2010/main" val="1365415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6941BF6-96DE-0E3D-4F01-742A53E10AD2}"/>
              </a:ext>
            </a:extLst>
          </p:cNvPr>
          <p:cNvGrpSpPr/>
          <p:nvPr/>
        </p:nvGrpSpPr>
        <p:grpSpPr>
          <a:xfrm>
            <a:off x="-108950" y="794006"/>
            <a:ext cx="2553613" cy="1686751"/>
            <a:chOff x="0" y="796290"/>
            <a:chExt cx="2553613" cy="168675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841F126-0979-A1A5-290B-11C90B4D4943}"/>
                </a:ext>
              </a:extLst>
            </p:cNvPr>
            <p:cNvSpPr/>
            <p:nvPr/>
          </p:nvSpPr>
          <p:spPr>
            <a:xfrm>
              <a:off x="322806" y="1403041"/>
              <a:ext cx="1908000" cy="108000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129 proteomic mass spec datasets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863CB2-E005-D881-3FF7-A9A12924163A}"/>
                </a:ext>
              </a:extLst>
            </p:cNvPr>
            <p:cNvSpPr txBox="1"/>
            <p:nvPr/>
          </p:nvSpPr>
          <p:spPr>
            <a:xfrm>
              <a:off x="0" y="1126045"/>
              <a:ext cx="2553613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2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HUMAN PHOSPHOPROTEOME</a:t>
              </a:r>
              <a:endParaRPr lang="en-GB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76BF991-3A35-FB95-F99A-D29D8AB432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03" r="2473" b="2327"/>
            <a:stretch/>
          </p:blipFill>
          <p:spPr>
            <a:xfrm>
              <a:off x="177211" y="796290"/>
              <a:ext cx="2199190" cy="387055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2223E71-A0E5-C00A-C003-639CE008D208}"/>
              </a:ext>
            </a:extLst>
          </p:cNvPr>
          <p:cNvGrpSpPr/>
          <p:nvPr/>
        </p:nvGrpSpPr>
        <p:grpSpPr>
          <a:xfrm>
            <a:off x="2015065" y="1468475"/>
            <a:ext cx="1534160" cy="923330"/>
            <a:chOff x="2245361" y="1473812"/>
            <a:chExt cx="1534160" cy="92333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DA59D66-6DF4-82C2-3D12-19B84CE07043}"/>
                </a:ext>
              </a:extLst>
            </p:cNvPr>
            <p:cNvSpPr txBox="1"/>
            <p:nvPr/>
          </p:nvSpPr>
          <p:spPr>
            <a:xfrm>
              <a:off x="2245361" y="1473812"/>
              <a:ext cx="153416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Data </a:t>
              </a:r>
            </a:p>
            <a:p>
              <a:pPr algn="ctr"/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Processing</a:t>
              </a:r>
              <a:endParaRPr lang="en-GB" dirty="0"/>
            </a:p>
          </p:txBody>
        </p: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8BDBD586-605D-E85B-A23A-0281E0E2AAC2}"/>
                </a:ext>
              </a:extLst>
            </p:cNvPr>
            <p:cNvCxnSpPr>
              <a:cxnSpLocks/>
            </p:cNvCxnSpPr>
            <p:nvPr/>
          </p:nvCxnSpPr>
          <p:spPr>
            <a:xfrm>
              <a:off x="2361465" y="1935477"/>
              <a:ext cx="130195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52A8C7A3-7083-D6FD-0CC3-880F27DD0556}"/>
              </a:ext>
            </a:extLst>
          </p:cNvPr>
          <p:cNvSpPr txBox="1">
            <a:spLocks/>
          </p:cNvSpPr>
          <p:nvPr/>
        </p:nvSpPr>
        <p:spPr>
          <a:xfrm>
            <a:off x="-1" y="-267800"/>
            <a:ext cx="121237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Workflow Stage 1: Aggregate data by </a:t>
            </a:r>
            <a:r>
              <a:rPr lang="en-GB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 ID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709404-4F63-0E95-8C18-56E5A95E9C69}"/>
              </a:ext>
            </a:extLst>
          </p:cNvPr>
          <p:cNvSpPr txBox="1"/>
          <p:nvPr/>
        </p:nvSpPr>
        <p:spPr>
          <a:xfrm>
            <a:off x="213856" y="2548472"/>
            <a:ext cx="28652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1) Extract data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2) Convert to .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tsv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3) Calculate FDR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4) Threshold: FDR &lt; 0.01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5) Recalibrate 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8E4BFB-3ACF-9E28-7452-895580016C1D}"/>
              </a:ext>
            </a:extLst>
          </p:cNvPr>
          <p:cNvSpPr/>
          <p:nvPr/>
        </p:nvSpPr>
        <p:spPr>
          <a:xfrm>
            <a:off x="3442434" y="1400757"/>
            <a:ext cx="1908000" cy="1080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2,300,000 peptides with PTMs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D6899E-B39D-4D76-EA48-81E6402F41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676"/>
          <a:stretch/>
        </p:blipFill>
        <p:spPr>
          <a:xfrm>
            <a:off x="213856" y="4199608"/>
            <a:ext cx="3455319" cy="2514818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684A7D03-6C4E-F74D-56A6-84F8D479A9DD}"/>
              </a:ext>
            </a:extLst>
          </p:cNvPr>
          <p:cNvGrpSpPr/>
          <p:nvPr/>
        </p:nvGrpSpPr>
        <p:grpSpPr>
          <a:xfrm>
            <a:off x="213856" y="2548472"/>
            <a:ext cx="11925109" cy="4205069"/>
            <a:chOff x="213856" y="2548472"/>
            <a:chExt cx="11925109" cy="420506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5BEC2C1-BD8E-82EA-F943-021DF5713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25706" y="2627305"/>
              <a:ext cx="4153818" cy="4126236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4CD9334-88C4-1CCF-9782-2373324A6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98793" y="2548472"/>
              <a:ext cx="4340172" cy="4205069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38AB153-F739-9553-087C-0763A24B9261}"/>
                </a:ext>
              </a:extLst>
            </p:cNvPr>
            <p:cNvSpPr/>
            <p:nvPr/>
          </p:nvSpPr>
          <p:spPr>
            <a:xfrm>
              <a:off x="213856" y="6342927"/>
              <a:ext cx="2053595" cy="289367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7751633-63DA-F768-5B57-323A5DA585CB}"/>
                </a:ext>
              </a:extLst>
            </p:cNvPr>
            <p:cNvSpPr/>
            <p:nvPr/>
          </p:nvSpPr>
          <p:spPr>
            <a:xfrm>
              <a:off x="3442435" y="2559590"/>
              <a:ext cx="8681304" cy="4193951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9676FEC1-F1E0-2522-3715-6DB5843E8CD8}"/>
              </a:ext>
            </a:extLst>
          </p:cNvPr>
          <p:cNvSpPr/>
          <p:nvPr/>
        </p:nvSpPr>
        <p:spPr>
          <a:xfrm>
            <a:off x="6999188" y="1479810"/>
            <a:ext cx="5127585" cy="10800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peptides should have sufficient mass accuracy even in older instruments with ~ 10 ppm error </a:t>
            </a:r>
          </a:p>
        </p:txBody>
      </p:sp>
    </p:spTree>
    <p:extLst>
      <p:ext uri="{BB962C8B-B14F-4D97-AF65-F5344CB8AC3E}">
        <p14:creationId xmlns:p14="http://schemas.microsoft.com/office/powerpoint/2010/main" val="2506785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5" grpId="0" animBg="1"/>
      <p:bldP spid="3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8C46F6A-E00C-6213-B23D-62E5EC41F71A}"/>
              </a:ext>
            </a:extLst>
          </p:cNvPr>
          <p:cNvSpPr txBox="1"/>
          <p:nvPr/>
        </p:nvSpPr>
        <p:spPr>
          <a:xfrm>
            <a:off x="1930" y="1413668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CPTAC_S061-s061_pancrea-pdac_phospho-imac_tmt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488C5CC-D192-A4CB-E438-5E1D4DC329B2}"/>
              </a:ext>
            </a:extLst>
          </p:cNvPr>
          <p:cNvSpPr txBox="1">
            <a:spLocks/>
          </p:cNvSpPr>
          <p:nvPr/>
        </p:nvSpPr>
        <p:spPr>
          <a:xfrm>
            <a:off x="-1" y="-267800"/>
            <a:ext cx="121237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Example histograms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141AB-561A-3F8B-0055-BC595B1B2D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8"/>
          <a:stretch/>
        </p:blipFill>
        <p:spPr>
          <a:xfrm>
            <a:off x="1" y="1804933"/>
            <a:ext cx="4035826" cy="406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F19D2D1-5EE0-7BF5-2D23-B027D5FF2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6710" y="1804930"/>
            <a:ext cx="4109465" cy="406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9FECAF-C6DD-B153-FC74-2FE531C7CA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9130" y="1804930"/>
            <a:ext cx="3972870" cy="40680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F3954D8-738E-B461-8A37-4958A18C1F8E}"/>
              </a:ext>
            </a:extLst>
          </p:cNvPr>
          <p:cNvCxnSpPr>
            <a:cxnSpLocks/>
          </p:cNvCxnSpPr>
          <p:nvPr/>
        </p:nvCxnSpPr>
        <p:spPr>
          <a:xfrm>
            <a:off x="6402569" y="4988689"/>
            <a:ext cx="0" cy="4629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A884670-F8DD-606A-11B9-C18A7DF4DA2E}"/>
              </a:ext>
            </a:extLst>
          </p:cNvPr>
          <p:cNvCxnSpPr>
            <a:cxnSpLocks/>
          </p:cNvCxnSpPr>
          <p:nvPr/>
        </p:nvCxnSpPr>
        <p:spPr>
          <a:xfrm>
            <a:off x="10720086" y="4757195"/>
            <a:ext cx="0" cy="4629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832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D08FF-7666-FF57-B9A4-9D3C278A3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462316E5-F87D-AFE5-969D-EB73D144A5B7}"/>
              </a:ext>
            </a:extLst>
          </p:cNvPr>
          <p:cNvGrpSpPr/>
          <p:nvPr/>
        </p:nvGrpSpPr>
        <p:grpSpPr>
          <a:xfrm>
            <a:off x="-108950" y="794006"/>
            <a:ext cx="2553613" cy="1686751"/>
            <a:chOff x="0" y="796290"/>
            <a:chExt cx="2553613" cy="168675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B2D823E-088C-CAD2-56C5-8B275788B670}"/>
                </a:ext>
              </a:extLst>
            </p:cNvPr>
            <p:cNvSpPr/>
            <p:nvPr/>
          </p:nvSpPr>
          <p:spPr>
            <a:xfrm>
              <a:off x="322806" y="1403041"/>
              <a:ext cx="1908000" cy="108000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129 proteomic mass spec datasets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7D1F77E-D5D2-58A6-D17B-2FCC36002DEC}"/>
                </a:ext>
              </a:extLst>
            </p:cNvPr>
            <p:cNvSpPr txBox="1"/>
            <p:nvPr/>
          </p:nvSpPr>
          <p:spPr>
            <a:xfrm>
              <a:off x="0" y="1126045"/>
              <a:ext cx="2553613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2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HUMAN PHOSPHOPROTEOME</a:t>
              </a:r>
              <a:endParaRPr lang="en-GB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4695E64-846E-3EAD-6708-F48EE05559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03" r="2473" b="2327"/>
            <a:stretch/>
          </p:blipFill>
          <p:spPr>
            <a:xfrm>
              <a:off x="177211" y="796290"/>
              <a:ext cx="2199190" cy="387055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D86B1E5D-ED5C-5397-8E0B-C1FFFA5E1D7F}"/>
              </a:ext>
            </a:extLst>
          </p:cNvPr>
          <p:cNvSpPr/>
          <p:nvPr/>
        </p:nvSpPr>
        <p:spPr>
          <a:xfrm>
            <a:off x="3442434" y="1400757"/>
            <a:ext cx="1908000" cy="1080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2,300,000 peptides with PTMs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BEE2094-AC7D-4819-C7EE-93E478B706F7}"/>
              </a:ext>
            </a:extLst>
          </p:cNvPr>
          <p:cNvGrpSpPr/>
          <p:nvPr/>
        </p:nvGrpSpPr>
        <p:grpSpPr>
          <a:xfrm>
            <a:off x="2015065" y="1468475"/>
            <a:ext cx="1534160" cy="923330"/>
            <a:chOff x="2245361" y="1473812"/>
            <a:chExt cx="1534160" cy="92333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2D9D1A3-75B9-B2F2-E21C-CA26A90F968B}"/>
                </a:ext>
              </a:extLst>
            </p:cNvPr>
            <p:cNvSpPr txBox="1"/>
            <p:nvPr/>
          </p:nvSpPr>
          <p:spPr>
            <a:xfrm>
              <a:off x="2245361" y="1473812"/>
              <a:ext cx="153416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Data </a:t>
              </a:r>
            </a:p>
            <a:p>
              <a:pPr algn="ctr"/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Processing</a:t>
              </a:r>
              <a:endParaRPr lang="en-GB" dirty="0"/>
            </a:p>
          </p:txBody>
        </p: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85161E3B-92C7-0FB1-DE74-319421D4B83F}"/>
                </a:ext>
              </a:extLst>
            </p:cNvPr>
            <p:cNvCxnSpPr>
              <a:cxnSpLocks/>
            </p:cNvCxnSpPr>
            <p:nvPr/>
          </p:nvCxnSpPr>
          <p:spPr>
            <a:xfrm>
              <a:off x="2361465" y="1935477"/>
              <a:ext cx="130195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81F7424A-1EF0-2AB0-4C2E-FC582E6CCB09}"/>
              </a:ext>
            </a:extLst>
          </p:cNvPr>
          <p:cNvSpPr txBox="1">
            <a:spLocks/>
          </p:cNvSpPr>
          <p:nvPr/>
        </p:nvSpPr>
        <p:spPr>
          <a:xfrm>
            <a:off x="-1" y="-267800"/>
            <a:ext cx="121237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Workflow Stage 1: Aggregate data by </a:t>
            </a:r>
            <a:r>
              <a:rPr lang="en-GB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 ID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20E35A-17DA-DF12-A65B-0957A357586C}"/>
              </a:ext>
            </a:extLst>
          </p:cNvPr>
          <p:cNvSpPr/>
          <p:nvPr/>
        </p:nvSpPr>
        <p:spPr>
          <a:xfrm>
            <a:off x="6670008" y="1400757"/>
            <a:ext cx="1908000" cy="1080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1,747,947 </a:t>
            </a:r>
          </a:p>
          <a:p>
            <a:pPr algn="ctr"/>
            <a:r>
              <a:rPr lang="en-GB" sz="20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9F4CF63-3512-D0A5-430F-69E851C1B5BD}"/>
              </a:ext>
            </a:extLst>
          </p:cNvPr>
          <p:cNvGrpSpPr/>
          <p:nvPr/>
        </p:nvGrpSpPr>
        <p:grpSpPr>
          <a:xfrm>
            <a:off x="5243938" y="1482655"/>
            <a:ext cx="1534160" cy="923330"/>
            <a:chOff x="2245361" y="1473812"/>
            <a:chExt cx="1534160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212BDE7-A4E5-09E9-90B4-647A87967D40}"/>
                </a:ext>
              </a:extLst>
            </p:cNvPr>
            <p:cNvSpPr txBox="1"/>
            <p:nvPr/>
          </p:nvSpPr>
          <p:spPr>
            <a:xfrm>
              <a:off x="2245361" y="1473812"/>
              <a:ext cx="153416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dirty="0" err="1">
                  <a:latin typeface="Arial" panose="020B0604020202020204" pitchFamily="34" charset="0"/>
                  <a:cs typeface="Arial" panose="020B0604020202020204" pitchFamily="34" charset="0"/>
                </a:rPr>
                <a:t>Peptidoform</a:t>
              </a:r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Aggregation</a:t>
              </a:r>
              <a:endParaRPr lang="en-GB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8F3FC82-2780-9115-FECA-52CECA8CA886}"/>
                </a:ext>
              </a:extLst>
            </p:cNvPr>
            <p:cNvCxnSpPr>
              <a:cxnSpLocks/>
            </p:cNvCxnSpPr>
            <p:nvPr/>
          </p:nvCxnSpPr>
          <p:spPr>
            <a:xfrm>
              <a:off x="2361465" y="1935477"/>
              <a:ext cx="130195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8E92656-65C1-6484-37F2-17006CE70C77}"/>
              </a:ext>
            </a:extLst>
          </p:cNvPr>
          <p:cNvSpPr txBox="1"/>
          <p:nvPr/>
        </p:nvSpPr>
        <p:spPr>
          <a:xfrm>
            <a:off x="213856" y="2548472"/>
            <a:ext cx="28652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1) Extract data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2) Convert to .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tsv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3) Calculate FDR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4) Threshold: FDR &lt; 0.01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5) Recalibrate </a:t>
            </a:r>
            <a:endParaRPr lang="en-GB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4F614B-2290-6611-741C-7F1E8AB7A162}"/>
              </a:ext>
            </a:extLst>
          </p:cNvPr>
          <p:cNvSpPr txBox="1"/>
          <p:nvPr/>
        </p:nvSpPr>
        <p:spPr>
          <a:xfrm>
            <a:off x="3433122" y="2562655"/>
            <a:ext cx="28652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1) peptides containing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phosphorylated S, T, or Y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2) Generate non-strict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IDs and aggregate the data</a:t>
            </a:r>
            <a:endParaRPr lang="en-GB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8E8999E-D561-8B32-2E51-DB0899C46192}"/>
              </a:ext>
            </a:extLst>
          </p:cNvPr>
          <p:cNvGrpSpPr/>
          <p:nvPr/>
        </p:nvGrpSpPr>
        <p:grpSpPr>
          <a:xfrm>
            <a:off x="20320" y="4196650"/>
            <a:ext cx="9663209" cy="1300427"/>
            <a:chOff x="20320" y="4196650"/>
            <a:chExt cx="9663209" cy="130042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9597442-1D35-1C05-EF5B-FE8F94B65ADB}"/>
                </a:ext>
              </a:extLst>
            </p:cNvPr>
            <p:cNvSpPr txBox="1"/>
            <p:nvPr/>
          </p:nvSpPr>
          <p:spPr>
            <a:xfrm>
              <a:off x="238618" y="4698851"/>
              <a:ext cx="944491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800" b="0" i="0" u="none" strike="noStrike" dirty="0">
                  <a:solidFill>
                    <a:srgbClr val="00B0F0"/>
                  </a:solidFill>
                  <a:effectLst/>
                  <a:latin typeface="Calibri" panose="020F0502020204030204" pitchFamily="34" charset="0"/>
                </a:rPr>
                <a:t>n</a:t>
              </a:r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EQ</a:t>
              </a:r>
              <a:r>
                <a:rPr lang="en-GB" sz="1800" b="0" i="0" u="none" strike="noStrike" dirty="0">
                  <a:solidFill>
                    <a:schemeClr val="accent6"/>
                  </a:solidFill>
                  <a:effectLst/>
                  <a:latin typeface="Calibri" panose="020F0502020204030204" pitchFamily="34" charset="0"/>
                </a:rPr>
                <a:t>S</a:t>
              </a:r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PPPPLQT</a:t>
              </a:r>
              <a:r>
                <a:rPr lang="en-GB" sz="1800" b="0" i="0" u="none" strike="noStrike" dirty="0">
                  <a:solidFill>
                    <a:schemeClr val="accent6"/>
                  </a:solidFill>
                  <a:effectLst/>
                  <a:latin typeface="Calibri" panose="020F0502020204030204" pitchFamily="34" charset="0"/>
                </a:rPr>
                <a:t>SS</a:t>
              </a:r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GAEV</a:t>
              </a:r>
              <a:r>
                <a:rPr lang="en-GB" sz="1800" b="0" i="0" u="none" strike="noStrike" dirty="0">
                  <a:solidFill>
                    <a:srgbClr val="F4B183"/>
                  </a:solidFill>
                  <a:effectLst/>
                  <a:latin typeface="Calibri" panose="020F0502020204030204" pitchFamily="34" charset="0"/>
                </a:rPr>
                <a:t>M</a:t>
              </a:r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DVG</a:t>
              </a:r>
              <a:r>
                <a:rPr lang="en-GB" sz="1800" b="0" i="0" u="none" strike="noStrike" dirty="0">
                  <a:solidFill>
                    <a:schemeClr val="accent6"/>
                  </a:solidFill>
                  <a:effectLst/>
                  <a:latin typeface="Calibri" panose="020F0502020204030204" pitchFamily="34" charset="0"/>
                </a:rPr>
                <a:t>S</a:t>
              </a:r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GGDGQ</a:t>
              </a:r>
              <a:r>
                <a:rPr lang="en-GB" sz="1800" b="0" i="0" u="none" strike="noStrike" dirty="0">
                  <a:solidFill>
                    <a:schemeClr val="accent6"/>
                  </a:solidFill>
                  <a:effectLst/>
                  <a:latin typeface="Calibri" panose="020F0502020204030204" pitchFamily="34" charset="0"/>
                </a:rPr>
                <a:t>S</a:t>
              </a:r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ELPAEDPFNFYGA</a:t>
              </a:r>
              <a:r>
                <a:rPr lang="en-GB" sz="1800" b="0" i="0" u="none" strike="noStrike" dirty="0">
                  <a:solidFill>
                    <a:schemeClr val="accent6"/>
                  </a:solidFill>
                  <a:effectLst/>
                  <a:latin typeface="Calibri" panose="020F0502020204030204" pitchFamily="34" charset="0"/>
                </a:rPr>
                <a:t>S</a:t>
              </a:r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LL</a:t>
              </a:r>
              <a:r>
                <a:rPr lang="en-GB" sz="1800" b="0" i="0" u="none" strike="noStrike" dirty="0">
                  <a:solidFill>
                    <a:schemeClr val="accent6"/>
                  </a:solidFill>
                  <a:effectLst/>
                  <a:latin typeface="Calibri" panose="020F0502020204030204" pitchFamily="34" charset="0"/>
                </a:rPr>
                <a:t>S</a:t>
              </a:r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K_</a:t>
              </a:r>
              <a:r>
                <a:rPr lang="en-GB" sz="1800" b="0" i="0" u="none" strike="noStrike" dirty="0">
                  <a:solidFill>
                    <a:srgbClr val="F4B183"/>
                  </a:solidFill>
                  <a:effectLst/>
                  <a:latin typeface="Calibri" panose="020F0502020204030204" pitchFamily="34" charset="0"/>
                </a:rPr>
                <a:t>M147_1</a:t>
              </a:r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_</a:t>
              </a:r>
              <a:r>
                <a:rPr lang="en-GB" sz="1800" b="0" i="0" u="none" strike="noStrike" dirty="0">
                  <a:solidFill>
                    <a:srgbClr val="00B0F0"/>
                  </a:solidFill>
                  <a:effectLst/>
                  <a:latin typeface="Calibri" panose="020F0502020204030204" pitchFamily="34" charset="0"/>
                </a:rPr>
                <a:t>n230_1</a:t>
              </a:r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_</a:t>
              </a:r>
              <a:r>
                <a:rPr lang="en-GB" sz="1800" b="0" i="0" u="none" strike="noStrike" dirty="0">
                  <a:solidFill>
                    <a:schemeClr val="accent6"/>
                  </a:solidFill>
                  <a:effectLst/>
                  <a:latin typeface="Calibri" panose="020F0502020204030204" pitchFamily="34" charset="0"/>
                </a:rPr>
                <a:t>S167_1</a:t>
              </a:r>
              <a:r>
                <a:rPr lang="en-GB" dirty="0"/>
                <a:t> 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22FCB65-CCF1-F2C8-65A0-1E252D16CC1E}"/>
                </a:ext>
              </a:extLst>
            </p:cNvPr>
            <p:cNvSpPr/>
            <p:nvPr/>
          </p:nvSpPr>
          <p:spPr>
            <a:xfrm>
              <a:off x="103778" y="4617980"/>
              <a:ext cx="5878285" cy="52066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A3AA0F5-A265-F661-425E-7FEAAAE9505C}"/>
                </a:ext>
              </a:extLst>
            </p:cNvPr>
            <p:cNvSpPr txBox="1"/>
            <p:nvPr/>
          </p:nvSpPr>
          <p:spPr>
            <a:xfrm>
              <a:off x="20320" y="4196650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 dirty="0">
                  <a:latin typeface="Arial" panose="020B0604020202020204" pitchFamily="34" charset="0"/>
                  <a:cs typeface="Arial" panose="020B0604020202020204" pitchFamily="34" charset="0"/>
                </a:rPr>
                <a:t>Peptide amino acid sequence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E814AED-33EA-BA15-A5B3-57834411F364}"/>
                </a:ext>
              </a:extLst>
            </p:cNvPr>
            <p:cNvSpPr txBox="1"/>
            <p:nvPr/>
          </p:nvSpPr>
          <p:spPr>
            <a:xfrm>
              <a:off x="5412982" y="4281685"/>
              <a:ext cx="16784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 dirty="0">
                  <a:solidFill>
                    <a:srgbClr val="F4B18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PTM1_count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B010383-2B91-412F-40A1-5DA2FED12833}"/>
                </a:ext>
              </a:extLst>
            </p:cNvPr>
            <p:cNvSpPr txBox="1"/>
            <p:nvPr/>
          </p:nvSpPr>
          <p:spPr>
            <a:xfrm>
              <a:off x="6474000" y="5127745"/>
              <a:ext cx="16508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b="1" dirty="0">
                  <a:solidFill>
                    <a:srgbClr val="00B0F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PTM2_count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581AEC1-59A8-4BC4-3857-DEB8520F7DCF}"/>
                </a:ext>
              </a:extLst>
            </p:cNvPr>
            <p:cNvSpPr txBox="1"/>
            <p:nvPr/>
          </p:nvSpPr>
          <p:spPr>
            <a:xfrm>
              <a:off x="6927116" y="4281685"/>
              <a:ext cx="16508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 dirty="0">
                  <a:solidFill>
                    <a:schemeClr val="accent6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PTM3_count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FBA2175-C31A-B656-9190-B0EE04977DE4}"/>
              </a:ext>
            </a:extLst>
          </p:cNvPr>
          <p:cNvSpPr txBox="1"/>
          <p:nvPr/>
        </p:nvSpPr>
        <p:spPr>
          <a:xfrm>
            <a:off x="22250" y="5127745"/>
            <a:ext cx="6451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non-strict = PTM position does not matter - any S can be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pS</a:t>
            </a:r>
            <a:endParaRPr lang="en-GB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3B3FB99-8A58-4BE1-E8BA-911C030EA82E}"/>
              </a:ext>
            </a:extLst>
          </p:cNvPr>
          <p:cNvGrpSpPr/>
          <p:nvPr/>
        </p:nvGrpSpPr>
        <p:grpSpPr>
          <a:xfrm>
            <a:off x="0" y="5872484"/>
            <a:ext cx="9683528" cy="884965"/>
            <a:chOff x="0" y="5872484"/>
            <a:chExt cx="9683528" cy="88496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B767519-5FE4-E3FB-A56F-0ED18BDC943A}"/>
                </a:ext>
              </a:extLst>
            </p:cNvPr>
            <p:cNvSpPr txBox="1"/>
            <p:nvPr/>
          </p:nvSpPr>
          <p:spPr>
            <a:xfrm>
              <a:off x="238617" y="5924296"/>
              <a:ext cx="944491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nEQSPPPPLQTSSGAEVMDVGSGGDGQSELPAEDPFNFYGASLLSK_n230_1_S167_1</a:t>
              </a:r>
              <a:r>
                <a:rPr lang="en-GB" dirty="0"/>
                <a:t> 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C4F0655-EDF8-613E-BABE-95CD40D62E5A}"/>
                </a:ext>
              </a:extLst>
            </p:cNvPr>
            <p:cNvSpPr/>
            <p:nvPr/>
          </p:nvSpPr>
          <p:spPr>
            <a:xfrm>
              <a:off x="103777" y="5872484"/>
              <a:ext cx="5878285" cy="52066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75950F-A792-36FE-0002-77A113683208}"/>
                </a:ext>
              </a:extLst>
            </p:cNvPr>
            <p:cNvSpPr txBox="1"/>
            <p:nvPr/>
          </p:nvSpPr>
          <p:spPr>
            <a:xfrm>
              <a:off x="0" y="6388117"/>
              <a:ext cx="902208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The same peptide can have multiple </a:t>
              </a:r>
              <a:r>
                <a:rPr lang="en-GB" dirty="0" err="1">
                  <a:latin typeface="Arial" panose="020B0604020202020204" pitchFamily="34" charset="0"/>
                  <a:cs typeface="Arial" panose="020B0604020202020204" pitchFamily="34" charset="0"/>
                </a:rPr>
                <a:t>peptidoforms</a:t>
              </a:r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 based on PTMs present</a:t>
              </a:r>
              <a:endParaRPr lang="en-GB" dirty="0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9A491D48-1898-8AD3-CA26-54CD63A31369}"/>
              </a:ext>
            </a:extLst>
          </p:cNvPr>
          <p:cNvSpPr/>
          <p:nvPr/>
        </p:nvSpPr>
        <p:spPr>
          <a:xfrm>
            <a:off x="8848385" y="2900417"/>
            <a:ext cx="3018277" cy="317697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Detected in multiple datasets?</a:t>
            </a:r>
          </a:p>
          <a:p>
            <a:pPr algn="ctr"/>
            <a:endParaRPr lang="en-GB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Detected in sufficient amount of spectra?</a:t>
            </a:r>
          </a:p>
          <a:p>
            <a:pPr algn="ctr"/>
            <a:endParaRPr lang="en-GB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Does it have the expected mass shift? </a:t>
            </a:r>
          </a:p>
          <a:p>
            <a:pPr algn="ctr"/>
            <a:endParaRPr lang="en-GB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152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2" grpId="0"/>
      <p:bldP spid="29" grpId="0"/>
      <p:bldP spid="3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943BDE8C-8CF5-DFBB-B2D7-0FCDCAF3F5B1}"/>
              </a:ext>
            </a:extLst>
          </p:cNvPr>
          <p:cNvGrpSpPr/>
          <p:nvPr/>
        </p:nvGrpSpPr>
        <p:grpSpPr>
          <a:xfrm>
            <a:off x="8468361" y="1468475"/>
            <a:ext cx="1534160" cy="923330"/>
            <a:chOff x="2245361" y="1473812"/>
            <a:chExt cx="1534160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852A0AB-CBE9-53ED-3541-89B4CAB0ADAC}"/>
                </a:ext>
              </a:extLst>
            </p:cNvPr>
            <p:cNvSpPr txBox="1"/>
            <p:nvPr/>
          </p:nvSpPr>
          <p:spPr>
            <a:xfrm>
              <a:off x="2245361" y="1473812"/>
              <a:ext cx="153416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GMM AUC</a:t>
              </a:r>
            </a:p>
            <a:p>
              <a:pPr algn="ctr"/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Filtering</a:t>
              </a:r>
              <a:endParaRPr lang="en-GB" dirty="0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5F520D2-33D9-EEFB-4E79-F72822608758}"/>
                </a:ext>
              </a:extLst>
            </p:cNvPr>
            <p:cNvCxnSpPr>
              <a:cxnSpLocks/>
            </p:cNvCxnSpPr>
            <p:nvPr/>
          </p:nvCxnSpPr>
          <p:spPr>
            <a:xfrm>
              <a:off x="2361465" y="1935477"/>
              <a:ext cx="130195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E410D0B-0084-9453-ED34-7E395366FBFF}"/>
              </a:ext>
            </a:extLst>
          </p:cNvPr>
          <p:cNvSpPr/>
          <p:nvPr/>
        </p:nvSpPr>
        <p:spPr>
          <a:xfrm>
            <a:off x="6680047" y="1385632"/>
            <a:ext cx="1908000" cy="1080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GMM per </a:t>
            </a:r>
            <a:r>
              <a:rPr lang="en-GB" sz="20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419A9A-8427-C5EC-E16A-8D3DB61E79B0}"/>
              </a:ext>
            </a:extLst>
          </p:cNvPr>
          <p:cNvSpPr txBox="1"/>
          <p:nvPr/>
        </p:nvSpPr>
        <p:spPr>
          <a:xfrm>
            <a:off x="3356450" y="2546000"/>
            <a:ext cx="288230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1) Fit Gaussian Mixture Models (GMMs) with 1, 2, or 3 components for the calibrated mass errors of each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ID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2) Prioritise fewer components unless BIC score of model with more components is 10+ points smaller (rule of thumb)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76EF45-74A1-212E-D204-6BEF1B9B8F3B}"/>
              </a:ext>
            </a:extLst>
          </p:cNvPr>
          <p:cNvSpPr txBox="1">
            <a:spLocks/>
          </p:cNvSpPr>
          <p:nvPr/>
        </p:nvSpPr>
        <p:spPr>
          <a:xfrm>
            <a:off x="-1" y="-267800"/>
            <a:ext cx="121237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Workflow Stage 2: GMM AUC Filtering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04E2FF-B9FC-8680-AA89-DCD13787615D}"/>
              </a:ext>
            </a:extLst>
          </p:cNvPr>
          <p:cNvSpPr/>
          <p:nvPr/>
        </p:nvSpPr>
        <p:spPr>
          <a:xfrm>
            <a:off x="199760" y="1385632"/>
            <a:ext cx="1908000" cy="1080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1,747,947 </a:t>
            </a:r>
          </a:p>
          <a:p>
            <a:pPr algn="ctr"/>
            <a:r>
              <a:rPr lang="en-GB" sz="20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1CAA78C-4434-35C4-6A46-792C632D4EB4}"/>
              </a:ext>
            </a:extLst>
          </p:cNvPr>
          <p:cNvGrpSpPr/>
          <p:nvPr/>
        </p:nvGrpSpPr>
        <p:grpSpPr>
          <a:xfrm>
            <a:off x="2015065" y="1468475"/>
            <a:ext cx="1534160" cy="923330"/>
            <a:chOff x="2245361" y="1473812"/>
            <a:chExt cx="1534160" cy="92333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E9C622B-09AD-007D-0375-FCFB145CD9D7}"/>
                </a:ext>
              </a:extLst>
            </p:cNvPr>
            <p:cNvSpPr txBox="1"/>
            <p:nvPr/>
          </p:nvSpPr>
          <p:spPr>
            <a:xfrm>
              <a:off x="2245361" y="1473812"/>
              <a:ext cx="153416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Pre-GMM</a:t>
              </a:r>
            </a:p>
            <a:p>
              <a:pPr algn="ctr"/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Filtering</a:t>
              </a:r>
              <a:endParaRPr lang="en-GB" dirty="0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1250BDC-2B7E-1E9D-197F-457EF3564981}"/>
                </a:ext>
              </a:extLst>
            </p:cNvPr>
            <p:cNvCxnSpPr>
              <a:cxnSpLocks/>
            </p:cNvCxnSpPr>
            <p:nvPr/>
          </p:nvCxnSpPr>
          <p:spPr>
            <a:xfrm>
              <a:off x="2361465" y="1935477"/>
              <a:ext cx="130195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19F7DA7-442C-82EE-A868-046C3173DC18}"/>
              </a:ext>
            </a:extLst>
          </p:cNvPr>
          <p:cNvSpPr txBox="1"/>
          <p:nvPr/>
        </p:nvSpPr>
        <p:spPr>
          <a:xfrm>
            <a:off x="130310" y="2551837"/>
            <a:ext cx="218472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1) Detected in 3+ experiments: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413,010 IDs 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2) Overall more than 90 PSMs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D9F32A-D356-977F-CE0E-33E42A4C7921}"/>
              </a:ext>
            </a:extLst>
          </p:cNvPr>
          <p:cNvSpPr/>
          <p:nvPr/>
        </p:nvSpPr>
        <p:spPr>
          <a:xfrm>
            <a:off x="3442434" y="1400757"/>
            <a:ext cx="1908000" cy="1080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83,047</a:t>
            </a:r>
          </a:p>
          <a:p>
            <a:pPr algn="ctr"/>
            <a:r>
              <a:rPr lang="en-GB" sz="20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BAE36E3-52CE-0EBA-70C2-474E4ED1BA17}"/>
              </a:ext>
            </a:extLst>
          </p:cNvPr>
          <p:cNvGrpSpPr/>
          <p:nvPr/>
        </p:nvGrpSpPr>
        <p:grpSpPr>
          <a:xfrm>
            <a:off x="5248160" y="1463967"/>
            <a:ext cx="1534160" cy="923330"/>
            <a:chOff x="2245361" y="1473812"/>
            <a:chExt cx="1534160" cy="92333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2E9A79E-6320-145E-7E55-148742D26C28}"/>
                </a:ext>
              </a:extLst>
            </p:cNvPr>
            <p:cNvSpPr txBox="1"/>
            <p:nvPr/>
          </p:nvSpPr>
          <p:spPr>
            <a:xfrm>
              <a:off x="2245361" y="1473812"/>
              <a:ext cx="153416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GMM</a:t>
              </a:r>
            </a:p>
            <a:p>
              <a:pPr algn="ctr"/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Selection</a:t>
              </a:r>
              <a:endParaRPr lang="en-GB" dirty="0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86E60C3-35B1-11A8-0C6E-13C09555C4A3}"/>
                </a:ext>
              </a:extLst>
            </p:cNvPr>
            <p:cNvCxnSpPr>
              <a:cxnSpLocks/>
            </p:cNvCxnSpPr>
            <p:nvPr/>
          </p:nvCxnSpPr>
          <p:spPr>
            <a:xfrm>
              <a:off x="2361465" y="1935477"/>
              <a:ext cx="130195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A7FA3D1-1D05-A1CF-1EC4-4C752FCD9A4B}"/>
              </a:ext>
            </a:extLst>
          </p:cNvPr>
          <p:cNvSpPr txBox="1"/>
          <p:nvPr/>
        </p:nvSpPr>
        <p:spPr>
          <a:xfrm>
            <a:off x="6610597" y="2551837"/>
            <a:ext cx="339192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Does a sufficient proportion of the calibrated masses fall around the expected m/z shift of -0.0095 Da?</a:t>
            </a:r>
          </a:p>
          <a:p>
            <a:pPr marL="342900" indent="-342900">
              <a:buAutoNum type="arabicParenR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Define m/z bins</a:t>
            </a:r>
          </a:p>
          <a:p>
            <a:pPr marL="342900" indent="-342900">
              <a:buAutoNum type="arabicParenR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Compute area under the curve (AUC) that falls within that bin based on best GMM model’s probability density function(s) (PDFs)</a:t>
            </a:r>
          </a:p>
          <a:p>
            <a:pPr marL="342900" indent="-342900">
              <a:buAutoNum type="arabicParenR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Assign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ID data into a bin range if &gt;15% summed AUC for all components falls over that bin (10 bins total)</a:t>
            </a:r>
          </a:p>
          <a:p>
            <a:pPr marL="342900" indent="-342900">
              <a:buAutoNum type="arabicParenR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E6D26DF-5D9B-F4AC-83EE-CF1C3C622A29}"/>
              </a:ext>
            </a:extLst>
          </p:cNvPr>
          <p:cNvSpPr/>
          <p:nvPr/>
        </p:nvSpPr>
        <p:spPr>
          <a:xfrm>
            <a:off x="9892996" y="983975"/>
            <a:ext cx="1908000" cy="175431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443 </a:t>
            </a:r>
            <a:r>
              <a:rPr lang="en-GB" sz="20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IDs assigned to expected m/z bin for </a:t>
            </a:r>
            <a:r>
              <a:rPr lang="en-GB" sz="20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</a:t>
            </a:r>
            <a:endParaRPr lang="en-GB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76AB0EF-81C7-DD7F-A958-54F5873E650D}"/>
              </a:ext>
            </a:extLst>
          </p:cNvPr>
          <p:cNvSpPr txBox="1"/>
          <p:nvPr/>
        </p:nvSpPr>
        <p:spPr>
          <a:xfrm>
            <a:off x="-1" y="5831565"/>
            <a:ext cx="41744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Does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a large enough fraction of PSMs </a:t>
            </a:r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the expected mass shift for each of these </a:t>
            </a:r>
            <a:r>
              <a:rPr lang="en-GB" sz="1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peptidoforms</a:t>
            </a:r>
            <a:r>
              <a:rPr lang="en-GB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30336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0" grpId="0"/>
      <p:bldP spid="12" grpId="0"/>
      <p:bldP spid="13" grpId="0" animBg="1"/>
      <p:bldP spid="21" grpId="0"/>
      <p:bldP spid="22" grpId="0" animBg="1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4D7BE45-4929-6EB1-3424-964A0CC698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974" y="974035"/>
            <a:ext cx="7491339" cy="5883965"/>
          </a:xfrm>
          <a:prstGeom prst="rect">
            <a:avLst/>
          </a:prstGeom>
        </p:spPr>
      </p:pic>
      <p:pic>
        <p:nvPicPr>
          <p:cNvPr id="11" name="Picture 10" descr="A graph of a number of percent&#10;&#10;Description automatically generated with medium confidence">
            <a:extLst>
              <a:ext uri="{FF2B5EF4-FFF2-40B4-BE49-F238E27FC236}">
                <a16:creationId xmlns:a16="http://schemas.microsoft.com/office/drawing/2014/main" id="{FB600F21-CCE6-599C-70B6-F6E0A5B6F8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313" y="970381"/>
            <a:ext cx="3992225" cy="2395335"/>
          </a:xfrm>
          <a:prstGeom prst="rect">
            <a:avLst/>
          </a:prstGeom>
        </p:spPr>
      </p:pic>
      <p:pic>
        <p:nvPicPr>
          <p:cNvPr id="13" name="Picture 12" descr="A graph with numbers and a line&#10;&#10;Description automatically generated with medium confidence">
            <a:extLst>
              <a:ext uri="{FF2B5EF4-FFF2-40B4-BE49-F238E27FC236}">
                <a16:creationId xmlns:a16="http://schemas.microsoft.com/office/drawing/2014/main" id="{746531A7-6651-9EB0-A89F-34079C4A1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313" y="4224284"/>
            <a:ext cx="3992225" cy="239533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A10310E-3DAA-A67B-A5EC-B8247D98ED23}"/>
              </a:ext>
            </a:extLst>
          </p:cNvPr>
          <p:cNvSpPr txBox="1">
            <a:spLocks/>
          </p:cNvSpPr>
          <p:nvPr/>
        </p:nvSpPr>
        <p:spPr>
          <a:xfrm>
            <a:off x="-1" y="-178349"/>
            <a:ext cx="121237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Total number of </a:t>
            </a:r>
            <a:r>
              <a:rPr lang="en-GB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peptidoform</a:t>
            </a:r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 IDs by bin</a:t>
            </a:r>
          </a:p>
        </p:txBody>
      </p:sp>
    </p:spTree>
    <p:extLst>
      <p:ext uri="{BB962C8B-B14F-4D97-AF65-F5344CB8AC3E}">
        <p14:creationId xmlns:p14="http://schemas.microsoft.com/office/powerpoint/2010/main" val="1861439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8A5F19A-D701-1FC8-C0B6-E5D470A9E17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91768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Histograms</a:t>
            </a:r>
          </a:p>
          <a:p>
            <a:r>
              <a:rPr lang="en-GB" sz="1800" b="1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https://www.dropbox.com/scl/fo/l160uy3a1ugu7hfahhrer/h?rlkey=tfgsgi1neg6osbqs48uaayqts&amp;dl=0</a:t>
            </a:r>
            <a:endParaRPr lang="en-GB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with this filtering it seems we get fewer false positives? (just by eyeballing,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e.g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bin of interest)</a:t>
            </a:r>
            <a:endParaRPr lang="en-GB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21079D-BFE5-C3A4-ECF1-82D5F79DF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72093"/>
            <a:ext cx="3624567" cy="23052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1530E0-6426-9761-8A5A-E58BEEE932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7253" y="1972093"/>
            <a:ext cx="3684184" cy="23052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884954-7054-7430-8302-B0194C556C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8885" y="1972092"/>
            <a:ext cx="3697059" cy="23052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4A1F97-7979-4A68-F5FE-43FDD5FF62A1}"/>
              </a:ext>
            </a:extLst>
          </p:cNvPr>
          <p:cNvSpPr txBox="1"/>
          <p:nvPr/>
        </p:nvSpPr>
        <p:spPr>
          <a:xfrm>
            <a:off x="172720" y="4377204"/>
            <a:ext cx="1092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Histograms one bin to the left – seem even more convincing (i.e. fewer false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pos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hits + 5 unique IDs that are potentially doubly sulfated and fall at m/z -0.02)</a:t>
            </a:r>
            <a:endParaRPr lang="en-GB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94B22E-87A2-A3B1-E72E-7651CA7A14CE}"/>
              </a:ext>
            </a:extLst>
          </p:cNvPr>
          <p:cNvSpPr txBox="1"/>
          <p:nvPr/>
        </p:nvSpPr>
        <p:spPr>
          <a:xfrm>
            <a:off x="226770" y="5347668"/>
            <a:ext cx="107251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latin typeface="Arial" panose="020B0604020202020204" pitchFamily="34" charset="0"/>
                <a:cs typeface="Arial" panose="020B0604020202020204" pitchFamily="34" charset="0"/>
              </a:rPr>
              <a:t>Genomics Dropbox\Jordan Tzvetkov\0_Projects\</a:t>
            </a:r>
            <a:r>
              <a:rPr lang="en-GB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Sulfotyrosine</a:t>
            </a:r>
            <a:r>
              <a:rPr lang="en-GB" sz="1800" b="1" dirty="0">
                <a:latin typeface="Arial" panose="020B0604020202020204" pitchFamily="34" charset="0"/>
                <a:cs typeface="Arial" panose="020B0604020202020204" pitchFamily="34" charset="0"/>
              </a:rPr>
              <a:t> Project\backup_2024_02_15\02_Peptidoform_GMM_AUC_filtering\output\histograms</a:t>
            </a:r>
          </a:p>
        </p:txBody>
      </p:sp>
    </p:spTree>
    <p:extLst>
      <p:ext uri="{BB962C8B-B14F-4D97-AF65-F5344CB8AC3E}">
        <p14:creationId xmlns:p14="http://schemas.microsoft.com/office/powerpoint/2010/main" val="1179788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5219</TotalTime>
  <Words>1593</Words>
  <Application>Microsoft Office PowerPoint</Application>
  <PresentationFormat>Widescreen</PresentationFormat>
  <Paragraphs>210</Paragraphs>
  <Slides>21</Slides>
  <Notes>3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Meeting with Eva and Anthony + notes for Andy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Enrichment analysis isn’t very convincing (e.g. adj. p values high, small number of proteins), although biologically some terms make sense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Tzvetkov</dc:creator>
  <cp:lastModifiedBy>Tzvetkov, Jordan</cp:lastModifiedBy>
  <cp:revision>35</cp:revision>
  <dcterms:created xsi:type="dcterms:W3CDTF">2024-01-17T20:49:00Z</dcterms:created>
  <dcterms:modified xsi:type="dcterms:W3CDTF">2024-02-15T17:46:51Z</dcterms:modified>
</cp:coreProperties>
</file>

<file path=docProps/thumbnail.jpeg>
</file>